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5" r:id="rId3"/>
    <p:sldId id="362" r:id="rId4"/>
    <p:sldId id="394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1" r:id="rId13"/>
    <p:sldId id="372" r:id="rId14"/>
    <p:sldId id="373" r:id="rId15"/>
    <p:sldId id="374" r:id="rId16"/>
    <p:sldId id="375" r:id="rId17"/>
    <p:sldId id="376" r:id="rId18"/>
    <p:sldId id="378" r:id="rId19"/>
    <p:sldId id="377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8" r:id="rId29"/>
    <p:sldId id="387" r:id="rId30"/>
    <p:sldId id="389" r:id="rId31"/>
    <p:sldId id="391" r:id="rId32"/>
    <p:sldId id="390" r:id="rId33"/>
    <p:sldId id="392" r:id="rId34"/>
    <p:sldId id="393" r:id="rId35"/>
  </p:sldIdLst>
  <p:sldSz cx="9144000" cy="6858000" type="screen4x3"/>
  <p:notesSz cx="6794500" cy="99314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78B5"/>
    <a:srgbClr val="CCECFF"/>
    <a:srgbClr val="CCFF99"/>
    <a:srgbClr val="81B9F7"/>
    <a:srgbClr val="BAE3FC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779" autoAdjust="0"/>
  </p:normalViewPr>
  <p:slideViewPr>
    <p:cSldViewPr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5B59A1A-D22E-498A-B3C6-A93D1AAB375E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6710EE-2A93-4785-9ED4-5454D4D23EE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78824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6203E7-5F70-40DA-A921-C181B796AF08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13E749-9F2C-4C47-895D-78C88B572F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050449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6817-6EE1-4E2D-ADD2-592BFB4E5917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FA5E-9498-4B3F-9DE1-BDA96D6AC3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523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0961-4B8D-4DF5-9FF8-15E0E2E9113A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FD5B-77DD-490C-AC5F-7A030426D9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6264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442C-C9BF-44BF-8184-FA92C4781100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3839-6BB1-447C-A94B-D81407B4D0E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05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702C-C618-4741-B496-944E13B69B1E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188E-9828-478F-BF5E-3D1A9EF319D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6349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4860-F07A-481D-8632-C4EA143DEA77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E4D2-1978-4A34-BEB8-CE77A0AACA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5254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A90A-9C3A-45EC-913B-7E97CC9554CB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8355-7D2B-46C0-BF8D-23726C52E4D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740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2AA9-038C-4DB4-964D-72F20CC58973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1178-C0B0-43F4-9255-F5972A6FE4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4245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0FD1-9831-47C4-A10A-02171091E6A6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1266-4A99-4A9B-A1E3-F54AB7845F7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9981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C659-5F04-400C-8AE9-C9DFDB54AF53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263C-FF03-406D-8225-251ABF1F3FE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3530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0035-22E4-46FB-8F0C-085697BF75B7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8220-6F26-4816-8F00-B30FCA52B8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7341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10F1-BFD1-491C-8CBC-8F71731F6C39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25AC-5919-4DE6-93BA-44ABC75968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0449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A1CFB9-EF37-4273-BB5C-A55FBE0EFB9D}" type="datetimeFigureOut">
              <a:rPr lang="pl-PL"/>
              <a:pPr>
                <a:defRPr/>
              </a:pPr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105A90-7A9C-4C43-A152-265608F5DC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6013" y="5675313"/>
            <a:ext cx="6400800" cy="215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400" dirty="0" smtClean="0"/>
              <a:t>Zielona Góra , 2 marca 2016 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400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1400" dirty="0"/>
          </a:p>
        </p:txBody>
      </p:sp>
      <p:sp>
        <p:nvSpPr>
          <p:cNvPr id="6" name="Prostokąt 5"/>
          <p:cNvSpPr/>
          <p:nvPr/>
        </p:nvSpPr>
        <p:spPr>
          <a:xfrm>
            <a:off x="467544" y="2708920"/>
            <a:ext cx="76328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Wsparcie przedsiębiorców na innowacje w ramach Programu Operacyjnego Inteligentny Rozwój </a:t>
            </a:r>
            <a:endParaRPr lang="pl-P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m.zasina\Desktop\poir20636023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620688"/>
            <a:ext cx="46805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1.1.2 Demonstrator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395536" y="1988838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Kto ?</a:t>
            </a:r>
            <a:r>
              <a:rPr lang="pl-PL" dirty="0" smtClean="0"/>
              <a:t> (Beneficjent)  – przedsiębiorca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/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Na co? – </a:t>
            </a:r>
            <a:r>
              <a:rPr lang="pl-PL" dirty="0" smtClean="0"/>
              <a:t>Prace rozwojowe, innowacja produktowa i procesowa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r>
              <a:rPr lang="pl-PL" b="1" dirty="0" smtClean="0"/>
              <a:t>Za ile ? - </a:t>
            </a:r>
            <a:r>
              <a:rPr lang="pl-PL" dirty="0" smtClean="0"/>
              <a:t>Minimalne koszty </a:t>
            </a:r>
            <a:r>
              <a:rPr lang="pl-PL" dirty="0" err="1" smtClean="0"/>
              <a:t>kwalifikowalne</a:t>
            </a:r>
            <a:r>
              <a:rPr lang="pl-PL" dirty="0" smtClean="0"/>
              <a:t> – 5 mln PLN</a:t>
            </a:r>
          </a:p>
          <a:p>
            <a:r>
              <a:rPr lang="pl-PL" dirty="0" smtClean="0"/>
              <a:t>Maksymalne koszty </a:t>
            </a:r>
            <a:r>
              <a:rPr lang="pl-PL" dirty="0" err="1" smtClean="0"/>
              <a:t>kwalifikowalne</a:t>
            </a:r>
            <a:r>
              <a:rPr lang="pl-PL" dirty="0" smtClean="0"/>
              <a:t> – 50 mln EUR</a:t>
            </a:r>
            <a:endParaRPr lang="pl-PL" b="1" dirty="0" smtClean="0"/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dirty="0" smtClean="0"/>
              <a:t>Ocena przez ekspertów naukowo-technologicznych i gospodarczych oraz panel ekspertów biznesowych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1.1.2 Demonstrator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55575" y="2368674"/>
          <a:ext cx="7776864" cy="3220565"/>
        </p:xfrm>
        <a:graphic>
          <a:graphicData uri="http://schemas.openxmlformats.org/drawingml/2006/table">
            <a:tbl>
              <a:tblPr/>
              <a:tblGrid>
                <a:gridCol w="3129240"/>
                <a:gridCol w="2248764"/>
                <a:gridCol w="2398860"/>
              </a:tblGrid>
              <a:tr h="1073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Status przedsiębiorcy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Maksymalna pomoc na prace rozwojowe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Maksymalna pomoc na prace rozwojowe z uwzględnieniem premii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3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Calibri"/>
                          <a:ea typeface="Calibri"/>
                          <a:cs typeface="Times New Roman"/>
                        </a:rPr>
                        <a:t>Mikroprzedsiębiorstwa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45 %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3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Calibri"/>
                          <a:ea typeface="Calibri"/>
                          <a:cs typeface="Times New Roman"/>
                        </a:rPr>
                        <a:t>Małe przedsiębiorstwa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45 %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3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Calibri"/>
                          <a:ea typeface="Calibri"/>
                          <a:cs typeface="Times New Roman"/>
                        </a:rPr>
                        <a:t>Średnie przedsiębiorstwa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35 %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50 %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3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Calibri"/>
                          <a:ea typeface="Calibri"/>
                          <a:cs typeface="Times New Roman"/>
                        </a:rPr>
                        <a:t>Przedsiębiorstwa inne niż MŚP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25 %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40 %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1.1.2 Demonstrator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zaokrąglony 9"/>
          <p:cNvSpPr/>
          <p:nvPr/>
        </p:nvSpPr>
        <p:spPr>
          <a:xfrm>
            <a:off x="4572000" y="198884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IV kwartał 2016 – IV kwartał 2016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611560" y="2204864"/>
            <a:ext cx="33843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 smtClean="0"/>
              <a:t>Termin naboru wniosków</a:t>
            </a:r>
            <a:endParaRPr lang="pl-PL" sz="2200" dirty="0"/>
          </a:p>
        </p:txBody>
      </p:sp>
      <p:sp>
        <p:nvSpPr>
          <p:cNvPr id="12" name="Strzałka w prawo 11"/>
          <p:cNvSpPr/>
          <p:nvPr/>
        </p:nvSpPr>
        <p:spPr>
          <a:xfrm>
            <a:off x="395536" y="4293096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dirty="0" smtClean="0">
                <a:solidFill>
                  <a:schemeClr val="bg1"/>
                </a:solidFill>
              </a:rPr>
              <a:t>Instytucja ogłaszająca konkurs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4008" y="414908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sz="2200" dirty="0" smtClean="0"/>
              <a:t>Narodowe Centrum Badań </a:t>
            </a:r>
            <a:br>
              <a:rPr lang="pl-PL" sz="2200" dirty="0" smtClean="0"/>
            </a:br>
            <a:r>
              <a:rPr lang="pl-PL" sz="2200" dirty="0" smtClean="0"/>
              <a:t>i Rozwoju</a:t>
            </a:r>
          </a:p>
          <a:p>
            <a:pPr algn="ctr"/>
            <a:r>
              <a:rPr lang="pl-PL" sz="2200" dirty="0" err="1" smtClean="0"/>
              <a:t>www.ncbir.pl</a:t>
            </a:r>
            <a:r>
              <a:rPr lang="pl-PL" sz="2200" dirty="0" smtClean="0"/>
              <a:t>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Narodowe Centrum Badań i Rozwoju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D:\m.zasina\Desktop\ncb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060848"/>
            <a:ext cx="6838950" cy="3916685"/>
          </a:xfrm>
          <a:prstGeom prst="rect">
            <a:avLst/>
          </a:prstGeom>
          <a:noFill/>
        </p:spPr>
      </p:pic>
      <p:cxnSp>
        <p:nvCxnSpPr>
          <p:cNvPr id="18" name="Łącznik prosty ze strzałką 17"/>
          <p:cNvCxnSpPr/>
          <p:nvPr/>
        </p:nvCxnSpPr>
        <p:spPr>
          <a:xfrm>
            <a:off x="3419872" y="1844824"/>
            <a:ext cx="2880320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899592" y="2996952"/>
            <a:ext cx="194421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/>
              <a:t>Zwiększony potencjał przedsiębiorstw do prowadzenia działalności </a:t>
            </a:r>
            <a:r>
              <a:rPr lang="pl-PL" sz="2400" dirty="0" err="1" smtClean="0"/>
              <a:t>B+R+I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2.1 Wsparcie inwestycji w </a:t>
            </a:r>
            <a:r>
              <a:rPr lang="pl-PL" sz="2400" dirty="0" err="1" smtClean="0">
                <a:solidFill>
                  <a:schemeClr val="tx1"/>
                </a:solidFill>
              </a:rPr>
              <a:t>inferastrukturę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B+R</a:t>
            </a:r>
            <a:r>
              <a:rPr lang="pl-PL" sz="2400" dirty="0" smtClean="0">
                <a:solidFill>
                  <a:schemeClr val="tx1"/>
                </a:solidFill>
              </a:rPr>
              <a:t> przedsiębiorstw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2.2 Otwarte innowacje – wspieranie transferu technologii</a:t>
            </a:r>
          </a:p>
          <a:p>
            <a:pPr algn="just"/>
            <a:endParaRPr lang="pl-PL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2.3.1  Proinnowacyjne usługi IOB </a:t>
            </a:r>
            <a:r>
              <a:rPr lang="pl-PL" sz="2400" dirty="0" err="1" smtClean="0">
                <a:solidFill>
                  <a:schemeClr val="tx1"/>
                </a:solidFill>
              </a:rPr>
              <a:t>dla</a:t>
            </a:r>
            <a:r>
              <a:rPr lang="pl-PL" sz="2400" dirty="0" smtClean="0">
                <a:solidFill>
                  <a:schemeClr val="tx1"/>
                </a:solidFill>
              </a:rPr>
              <a:t> MŚP</a:t>
            </a:r>
          </a:p>
          <a:p>
            <a:pPr algn="just"/>
            <a:endParaRPr lang="pl-PL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2.3.2 Bony na innowacje </a:t>
            </a:r>
            <a:r>
              <a:rPr lang="pl-PL" sz="2400" dirty="0" err="1" smtClean="0">
                <a:solidFill>
                  <a:schemeClr val="tx1"/>
                </a:solidFill>
              </a:rPr>
              <a:t>dla</a:t>
            </a:r>
            <a:r>
              <a:rPr lang="pl-PL" sz="2400" dirty="0" smtClean="0">
                <a:solidFill>
                  <a:schemeClr val="tx1"/>
                </a:solidFill>
              </a:rPr>
              <a:t> MŚP</a:t>
            </a:r>
          </a:p>
          <a:p>
            <a:pPr algn="just"/>
            <a:endParaRPr lang="pl-PL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2.3.4 Ochrona własności przemysłowej</a:t>
            </a: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u="sng" dirty="0" smtClean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2.3.2 Bony na innowacje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u="sng" dirty="0" smtClean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11560" y="2136338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Kto ?</a:t>
            </a:r>
            <a:r>
              <a:rPr lang="pl-PL" dirty="0" smtClean="0"/>
              <a:t> (Beneficjent)  – mikro, małe i średnie przedsiębiorstwa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/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Na co? – </a:t>
            </a:r>
            <a:r>
              <a:rPr lang="pl-PL" dirty="0" smtClean="0"/>
              <a:t>usługi realizowane przez jednostki naukowe na rzecz przedsiębiorstw z sektora MŚP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r>
              <a:rPr lang="pl-PL" b="1" dirty="0" smtClean="0"/>
              <a:t>Za ile ? - </a:t>
            </a:r>
            <a:r>
              <a:rPr lang="pl-PL" dirty="0" smtClean="0"/>
              <a:t>Minimalne koszty </a:t>
            </a:r>
            <a:r>
              <a:rPr lang="pl-PL" dirty="0" err="1" smtClean="0"/>
              <a:t>kwalifikowalne</a:t>
            </a:r>
            <a:r>
              <a:rPr lang="pl-PL" dirty="0" smtClean="0"/>
              <a:t> – 60 000 zł</a:t>
            </a:r>
          </a:p>
          <a:p>
            <a:r>
              <a:rPr lang="pl-PL" dirty="0" smtClean="0"/>
              <a:t>Maksymalne koszty </a:t>
            </a:r>
            <a:r>
              <a:rPr lang="pl-PL" dirty="0" err="1" smtClean="0"/>
              <a:t>kwalifikowalne</a:t>
            </a:r>
            <a:r>
              <a:rPr lang="pl-PL" dirty="0" smtClean="0"/>
              <a:t> – 400 000 zł</a:t>
            </a:r>
          </a:p>
          <a:p>
            <a:endParaRPr lang="pl-PL" dirty="0" smtClean="0"/>
          </a:p>
          <a:p>
            <a:r>
              <a:rPr lang="pl-PL" b="1" dirty="0" smtClean="0"/>
              <a:t>W jakim celu ? </a:t>
            </a:r>
            <a:r>
              <a:rPr lang="pl-PL" dirty="0" smtClean="0"/>
              <a:t>– rozwój innowacyjnych (nowych lub znacząco ulepszonych) wyrobów, usług, technologii produkcji lub projektów wzorniczych.</a:t>
            </a:r>
            <a:endParaRPr lang="pl-PL" b="1" dirty="0" smtClean="0"/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2.3.2 Bony na innowacje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u="sng" dirty="0" smtClean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11560" y="213633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endParaRPr lang="pl-PL" b="1" dirty="0" smtClean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7" y="2379334"/>
          <a:ext cx="7416825" cy="3281914"/>
        </p:xfrm>
        <a:graphic>
          <a:graphicData uri="http://schemas.openxmlformats.org/drawingml/2006/table">
            <a:tbl>
              <a:tblPr/>
              <a:tblGrid>
                <a:gridCol w="2376265"/>
                <a:gridCol w="1440160"/>
                <a:gridCol w="1546656"/>
                <a:gridCol w="2053744"/>
              </a:tblGrid>
              <a:tr h="955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Status przedsiębiorcy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Minimalna  wartość wsparcia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Maksymalna wartość wsparcia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Intensywność wsparcia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7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latin typeface="Calibri"/>
                          <a:ea typeface="Calibri"/>
                          <a:cs typeface="Times New Roman"/>
                        </a:rPr>
                        <a:t>Mikroprzedsiębiorstwa</a:t>
                      </a: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48 000</a:t>
                      </a:r>
                      <a:r>
                        <a:rPr lang="pl-PL" sz="2400" dirty="0">
                          <a:latin typeface="Calibri"/>
                          <a:ea typeface="Calibri"/>
                          <a:cs typeface="Times New Roman"/>
                        </a:rPr>
                        <a:t> zł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320 000 zł</a:t>
                      </a:r>
                      <a:r>
                        <a:rPr lang="pl-PL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80 %</a:t>
                      </a:r>
                      <a:r>
                        <a:rPr lang="pl-PL" sz="2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7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latin typeface="Calibri"/>
                          <a:ea typeface="Calibri"/>
                          <a:cs typeface="Times New Roman"/>
                        </a:rPr>
                        <a:t>Małe przedsiębiorstwa</a:t>
                      </a: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48 000 zł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320 000 zł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80 %</a:t>
                      </a:r>
                      <a:r>
                        <a:rPr lang="pl-PL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7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latin typeface="Calibri"/>
                          <a:ea typeface="Calibri"/>
                          <a:cs typeface="Times New Roman"/>
                        </a:rPr>
                        <a:t>Średnie przedsiębiorstwa</a:t>
                      </a: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42 000 zł</a:t>
                      </a:r>
                      <a:r>
                        <a:rPr lang="pl-PL" sz="2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280 000 zł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70 %</a:t>
                      </a:r>
                      <a:r>
                        <a:rPr lang="pl-PL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4928" marR="64928" marT="90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2.3.2 Bony na innowacje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u="sng" dirty="0" smtClean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11560" y="213633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endParaRPr lang="pl-PL" b="1" dirty="0" smtClean="0"/>
          </a:p>
        </p:txBody>
      </p:sp>
      <p:sp>
        <p:nvSpPr>
          <p:cNvPr id="9" name="Prostokąt 8"/>
          <p:cNvSpPr/>
          <p:nvPr/>
        </p:nvSpPr>
        <p:spPr>
          <a:xfrm>
            <a:off x="2771800" y="1916832"/>
            <a:ext cx="3528392" cy="1539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Przedsiębiorca</a:t>
            </a:r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- Potrzeba </a:t>
            </a:r>
            <a:endParaRPr lang="pl-PL" sz="2000" dirty="0">
              <a:solidFill>
                <a:schemeClr val="tx1"/>
              </a:solidFill>
            </a:endParaRPr>
          </a:p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- Pomysł </a:t>
            </a:r>
            <a:endParaRPr lang="pl-PL" sz="2000" dirty="0">
              <a:solidFill>
                <a:schemeClr val="tx1"/>
              </a:solidFill>
            </a:endParaRPr>
          </a:p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- Wybór </a:t>
            </a:r>
            <a:r>
              <a:rPr lang="pl-PL" sz="2000" dirty="0">
                <a:solidFill>
                  <a:schemeClr val="tx1"/>
                </a:solidFill>
              </a:rPr>
              <a:t>jednostki naukowej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15616" y="4149080"/>
            <a:ext cx="7056784" cy="1944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Jednostka Naukowa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- </a:t>
            </a:r>
            <a:r>
              <a:rPr lang="pl-PL" sz="2000" dirty="0">
                <a:solidFill>
                  <a:schemeClr val="tx1"/>
                </a:solidFill>
              </a:rPr>
              <a:t>Zindywidualizowana usługa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- Usługa dostosowana do potrzeb przedsiębiorcy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- Doświadczenie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- Zaplecze naukowe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- Kadra naukowa</a:t>
            </a:r>
          </a:p>
        </p:txBody>
      </p:sp>
      <p:sp>
        <p:nvSpPr>
          <p:cNvPr id="12" name="Strzałka w dół 11"/>
          <p:cNvSpPr/>
          <p:nvPr/>
        </p:nvSpPr>
        <p:spPr>
          <a:xfrm>
            <a:off x="2771800" y="3356992"/>
            <a:ext cx="648072" cy="86409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10800000">
            <a:off x="5652120" y="3356992"/>
            <a:ext cx="648072" cy="86409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r>
              <a:rPr lang="pl-PL" sz="2600" b="1" dirty="0" smtClean="0">
                <a:solidFill>
                  <a:srgbClr val="4578B5"/>
                </a:solidFill>
              </a:rPr>
              <a:t> 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2.3.2 Bony na innowacje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zaokrąglony 9"/>
          <p:cNvSpPr/>
          <p:nvPr/>
        </p:nvSpPr>
        <p:spPr>
          <a:xfrm>
            <a:off x="4572000" y="198884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06.06.2016 – 30.01.2017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611560" y="2204864"/>
            <a:ext cx="33843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 smtClean="0"/>
              <a:t>Termin naboru wniosków</a:t>
            </a:r>
            <a:endParaRPr lang="pl-PL" sz="2200" dirty="0"/>
          </a:p>
        </p:txBody>
      </p:sp>
      <p:sp>
        <p:nvSpPr>
          <p:cNvPr id="12" name="Strzałka w prawo 11"/>
          <p:cNvSpPr/>
          <p:nvPr/>
        </p:nvSpPr>
        <p:spPr>
          <a:xfrm>
            <a:off x="395536" y="4293096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dirty="0" smtClean="0">
                <a:solidFill>
                  <a:schemeClr val="bg1"/>
                </a:solidFill>
              </a:rPr>
              <a:t>Instytucja ogłaszająca konkurs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4008" y="414908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sz="2200" dirty="0" smtClean="0"/>
              <a:t>Polska Agencja Rozwoju Przedsiębiorczości </a:t>
            </a:r>
          </a:p>
          <a:p>
            <a:pPr algn="ctr"/>
            <a:r>
              <a:rPr lang="pl-PL" sz="2200" dirty="0" err="1" smtClean="0"/>
              <a:t>www.parp.gov.pl</a:t>
            </a:r>
            <a:r>
              <a:rPr lang="pl-PL" sz="2200" dirty="0" smtClean="0"/>
              <a:t>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Polska Agencja Rozwoju Przedsiębiorczości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u="sng" dirty="0" smtClean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11560" y="213633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endParaRPr lang="pl-PL" b="1" dirty="0" smtClean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988840"/>
            <a:ext cx="6840760" cy="4032448"/>
          </a:xfrm>
          <a:prstGeom prst="rect">
            <a:avLst/>
          </a:prstGeom>
        </p:spPr>
      </p:pic>
      <p:cxnSp>
        <p:nvCxnSpPr>
          <p:cNvPr id="15" name="Łącznik prosty ze strzałką 14"/>
          <p:cNvCxnSpPr/>
          <p:nvPr/>
        </p:nvCxnSpPr>
        <p:spPr>
          <a:xfrm flipV="1">
            <a:off x="611560" y="3212976"/>
            <a:ext cx="1944216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ln w="0"/>
                <a:solidFill>
                  <a:srgbClr val="4578B5"/>
                </a:solidFill>
              </a:rPr>
              <a:t>Program Operacyjny Inteligentny </a:t>
            </a:r>
            <a:r>
              <a:rPr lang="pl-PL" sz="3000" b="1" dirty="0" err="1" smtClean="0">
                <a:ln w="0"/>
                <a:solidFill>
                  <a:srgbClr val="4578B5"/>
                </a:solidFill>
              </a:rPr>
              <a:t>rzowój</a:t>
            </a:r>
            <a:endParaRPr lang="pl-PL" sz="3000" b="1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bg1"/>
                </a:solidFill>
              </a:rPr>
              <a:t>Wzrost innowacyjności polskiej gospodarki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95288" y="2060848"/>
            <a:ext cx="8569325" cy="4078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tx1"/>
                </a:solidFill>
              </a:rPr>
              <a:t>  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	</a:t>
            </a:r>
            <a:endParaRPr lang="pl-PL" sz="2000" u="sng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55576" y="220486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i="1" dirty="0" smtClean="0">
                <a:latin typeface="+mn-lt"/>
              </a:rPr>
              <a:t>Cele Programu Operacyjnego Inteligentny Rozwój</a:t>
            </a:r>
          </a:p>
          <a:p>
            <a:pPr algn="just"/>
            <a:endParaRPr lang="pl-PL" sz="2400" b="1" i="1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latin typeface="+mn-lt"/>
              </a:rPr>
              <a:t> </a:t>
            </a:r>
            <a:r>
              <a:rPr lang="pl-PL" sz="2400" b="1" dirty="0" smtClean="0">
                <a:latin typeface="+mn-lt"/>
              </a:rPr>
              <a:t>stymulowanie inwestycji przedsiębiorstw we wdrażanie rozwiązań innowacyjnych, w tym wyników prac </a:t>
            </a:r>
            <a:r>
              <a:rPr lang="pl-PL" sz="2400" b="1" dirty="0" err="1" smtClean="0">
                <a:latin typeface="+mn-lt"/>
              </a:rPr>
              <a:t>B+R</a:t>
            </a:r>
            <a:r>
              <a:rPr lang="pl-PL" sz="2400" b="1" dirty="0" smtClean="0">
                <a:latin typeface="+mn-lt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latin typeface="+mn-lt"/>
              </a:rPr>
              <a:t> </a:t>
            </a:r>
            <a:r>
              <a:rPr lang="pl-PL" sz="2400" b="1" dirty="0" smtClean="0">
                <a:latin typeface="+mn-lt"/>
              </a:rPr>
              <a:t>internacjonalizacja innowacyjnych przedsiębiorstw,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latin typeface="+mn-lt"/>
              </a:rPr>
              <a:t> </a:t>
            </a:r>
            <a:r>
              <a:rPr lang="pl-PL" sz="2400" b="1" dirty="0" smtClean="0">
                <a:latin typeface="+mn-lt"/>
              </a:rPr>
              <a:t>wsparcie ochrony i zarządzania własnością intelektualną,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latin typeface="+mn-lt"/>
              </a:rPr>
              <a:t> </a:t>
            </a:r>
            <a:r>
              <a:rPr lang="pl-PL" sz="2400" b="1" dirty="0" smtClean="0">
                <a:latin typeface="+mn-lt"/>
              </a:rPr>
              <a:t>rozwój instrumentów finansowych, uzupełniających ofertę sektora bankowego, w tym wzrost aktywności funduszy podwyższonego ryzyka i aniołów biznesu.</a:t>
            </a: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2.3.4 Ochrona własności przemysłowej 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u="sng" dirty="0" smtClean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11560" y="213633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endParaRPr lang="pl-PL" b="1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827584" y="2060849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Kto ?</a:t>
            </a:r>
            <a:r>
              <a:rPr lang="pl-PL" dirty="0" smtClean="0"/>
              <a:t> (Beneficjent)  – mikro, małe i średnie przedsiębiorstwa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/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Na co? – </a:t>
            </a:r>
            <a:r>
              <a:rPr lang="pl-PL" dirty="0" smtClean="0"/>
              <a:t>działania związane z uzyskaniem własności przemysłowej z możliwością wsparcia na przygotowanie procesu komercjalizacji przedmiotów zgłoszenia, tj. patentów, praw ochronnych na wzory użytkowe oraz praw z rejestracji na wzory przemysłowe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r>
              <a:rPr lang="pl-PL" b="1" dirty="0" smtClean="0"/>
              <a:t>Za ile ? - </a:t>
            </a:r>
            <a:r>
              <a:rPr lang="pl-PL" dirty="0" smtClean="0"/>
              <a:t>Minimalne koszty </a:t>
            </a:r>
            <a:r>
              <a:rPr lang="pl-PL" dirty="0" err="1" smtClean="0"/>
              <a:t>kwalifikowalne</a:t>
            </a:r>
            <a:r>
              <a:rPr lang="pl-PL" dirty="0" smtClean="0"/>
              <a:t> – 10 000 zł</a:t>
            </a:r>
          </a:p>
          <a:p>
            <a:r>
              <a:rPr lang="pl-PL" dirty="0" smtClean="0"/>
              <a:t>Maksymalne koszty </a:t>
            </a:r>
            <a:r>
              <a:rPr lang="pl-PL" dirty="0" err="1" smtClean="0"/>
              <a:t>kwalifikowalne</a:t>
            </a:r>
            <a:r>
              <a:rPr lang="pl-PL" dirty="0" smtClean="0"/>
              <a:t> – 1 000 000 zł</a:t>
            </a:r>
          </a:p>
          <a:p>
            <a:endParaRPr lang="pl-PL" dirty="0" smtClean="0"/>
          </a:p>
          <a:p>
            <a:pPr algn="just"/>
            <a:r>
              <a:rPr lang="pl-PL" b="1" dirty="0" smtClean="0"/>
              <a:t>W jakim celu ? </a:t>
            </a:r>
            <a:r>
              <a:rPr lang="pl-PL" dirty="0" smtClean="0"/>
              <a:t>– uzyskanie ochrony prawa własności przemysłowej w trybie krajowym, regionalnym, unijnym lub międzynarodowym.</a:t>
            </a:r>
          </a:p>
          <a:p>
            <a:pPr algn="just"/>
            <a:r>
              <a:rPr lang="pl-PL" dirty="0" smtClean="0"/>
              <a:t>(</a:t>
            </a:r>
            <a:r>
              <a:rPr lang="pl-PL" u="sng" dirty="0" smtClean="0"/>
              <a:t>wyłączenie </a:t>
            </a:r>
            <a:r>
              <a:rPr lang="pl-PL" dirty="0" smtClean="0"/>
              <a:t>zgłoszeń do Urzędu Patentowego RP w celu uzyskania ochrony wyłącznie na terytorium Polski i jej realizacji)</a:t>
            </a:r>
            <a:endParaRPr lang="pl-PL" b="1" dirty="0" smtClean="0"/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2.3.4 Ochrona własności przemysłowej 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u="sng" dirty="0" smtClean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11560" y="213633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endParaRPr lang="pl-PL" b="1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827584" y="2060849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Intensywność wsparcia :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do 50% wartości wydatków kwalifikowanych </a:t>
            </a:r>
            <a:r>
              <a:rPr lang="pl-PL" dirty="0" smtClean="0"/>
              <a:t>(uzyskanie, walidacja i obrona patentów i innych wartości niematerialnych i prawnych, usługi doradcze w zakresie innowacji i usług wsparcia innowacji, koszty oddelegowania wysoko wykwalifikowanego personelu zajmującego się praca badawczą, rozwojową , innowacyjną na nowoutworzonych u beneficjenta stanowiskach)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do 85% </a:t>
            </a:r>
            <a:r>
              <a:rPr lang="pl-PL" dirty="0" smtClean="0"/>
              <a:t>łącznych kosztów kwalifikowanych w okresie , na który przyznawana jest pomoc z przeznaczenie na sfinansowanie wydatku związanego ze sporządzaniem wstępnego orzeczenia rzecznika patentowego o zdolności patentowej wynalazku lub zdolności ochronnej wzoru użytkowego (</a:t>
            </a:r>
            <a:r>
              <a:rPr lang="pl-PL" b="1" dirty="0" smtClean="0"/>
              <a:t>pomoc de </a:t>
            </a:r>
            <a:r>
              <a:rPr lang="pl-PL" b="1" dirty="0" err="1" smtClean="0"/>
              <a:t>minimis</a:t>
            </a:r>
            <a:r>
              <a:rPr lang="pl-PL" dirty="0" smtClean="0"/>
              <a:t>)</a:t>
            </a:r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204864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2.3.4 Ochrona własności przemysłowej 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u="sng" dirty="0" smtClean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11560" y="213633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endParaRPr lang="pl-PL" b="1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827584" y="2060849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Intensywność wsparcia :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do 50% wartości wydatków kwalifikowanych </a:t>
            </a:r>
            <a:r>
              <a:rPr lang="pl-PL" dirty="0" smtClean="0"/>
              <a:t>(uzyskanie, walidacja i obrona patentów i innych wartości niematerialnych i prawnych, usługi doradcze w zakresie innowacji i usług wsparcia innowacji, koszty oddelegowania wysoko wykwalifikowanego personelu zajmującego się praca badawczą, rozwojową , innowacyjną na nowoutworzonych u beneficjenta stanowiskach)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do 85% </a:t>
            </a:r>
            <a:r>
              <a:rPr lang="pl-PL" dirty="0" smtClean="0"/>
              <a:t>łącznych kosztów kwalifikowanych w okresie , na który przyznawana jest pomoc z przeznaczenie na sfinansowanie wydatku związanego ze sporządzaniem wstępnego orzeczenia rzecznika patentowego o zdolności patentowej wynalazku lub zdolności ochronnej wzoru użytkowego (</a:t>
            </a:r>
            <a:r>
              <a:rPr lang="pl-PL" b="1" dirty="0" smtClean="0"/>
              <a:t>pomoc de </a:t>
            </a:r>
            <a:r>
              <a:rPr lang="pl-PL" b="1" dirty="0" err="1" smtClean="0"/>
              <a:t>minimis</a:t>
            </a:r>
            <a:r>
              <a:rPr lang="pl-PL" dirty="0" smtClean="0"/>
              <a:t>)</a:t>
            </a:r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r>
              <a:rPr lang="pl-PL" sz="3200" b="1" dirty="0" smtClean="0">
                <a:solidFill>
                  <a:srgbClr val="4578B5"/>
                </a:solidFill>
              </a:rPr>
              <a:t>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2.3.4 Ochrona własności przemysłowej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zaokrąglony 9"/>
          <p:cNvSpPr/>
          <p:nvPr/>
        </p:nvSpPr>
        <p:spPr>
          <a:xfrm>
            <a:off x="4572000" y="198884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22.10.2015 – 28.03.2016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611560" y="2204864"/>
            <a:ext cx="33843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 smtClean="0"/>
              <a:t>Termin naboru wniosków</a:t>
            </a:r>
            <a:endParaRPr lang="pl-PL" sz="2200" dirty="0"/>
          </a:p>
        </p:txBody>
      </p:sp>
      <p:sp>
        <p:nvSpPr>
          <p:cNvPr id="12" name="Strzałka w prawo 11"/>
          <p:cNvSpPr/>
          <p:nvPr/>
        </p:nvSpPr>
        <p:spPr>
          <a:xfrm>
            <a:off x="395536" y="4293096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dirty="0" smtClean="0">
                <a:solidFill>
                  <a:schemeClr val="bg1"/>
                </a:solidFill>
              </a:rPr>
              <a:t>Instytucja ogłaszająca konkurs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4008" y="414908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sz="2200" dirty="0" smtClean="0"/>
              <a:t>Polska Agencja Rozwoju Przedsiębiorczości </a:t>
            </a:r>
          </a:p>
          <a:p>
            <a:pPr algn="ctr"/>
            <a:r>
              <a:rPr lang="pl-PL" sz="2200" dirty="0" err="1" smtClean="0"/>
              <a:t>www.parp.gov.pl</a:t>
            </a:r>
            <a:r>
              <a:rPr lang="pl-PL" sz="2200" dirty="0" smtClean="0"/>
              <a:t>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pl-PL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2600" b="1" dirty="0" smtClean="0"/>
              <a:t> </a:t>
            </a:r>
            <a:r>
              <a:rPr lang="pl-PL" sz="2600" b="1" dirty="0" smtClean="0">
                <a:solidFill>
                  <a:srgbClr val="4578B5"/>
                </a:solidFill>
              </a:rPr>
              <a:t>Wsparcie otoczenia i potencjału przedsiębiorstw do prowadzenia działalności </a:t>
            </a:r>
            <a:r>
              <a:rPr lang="pl-PL" sz="2600" b="1" dirty="0" err="1" smtClean="0">
                <a:solidFill>
                  <a:srgbClr val="4578B5"/>
                </a:solidFill>
              </a:rPr>
              <a:t>B+R+I</a:t>
            </a:r>
            <a:r>
              <a:rPr lang="pl-PL" sz="2600" b="1" dirty="0" smtClean="0">
                <a:solidFill>
                  <a:srgbClr val="4578B5"/>
                </a:solidFill>
              </a:rPr>
              <a:t> </a:t>
            </a:r>
            <a:endParaRPr lang="pl-PL" sz="26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Polska Agencja Rozwoju Przedsiębiorczości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D:\m.zasina\Desktop\poi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88840"/>
            <a:ext cx="666479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/>
              <a:t>Działania 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3.1 Finansowanie innowacyjnej działalności MŚP 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z wykorzystaniem kapitału podwyższonego ryzyka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3.2 Wsparcie wdrożeń wyników prac </a:t>
            </a:r>
            <a:r>
              <a:rPr lang="pl-PL" sz="2400" dirty="0" err="1" smtClean="0">
                <a:solidFill>
                  <a:schemeClr val="tx1"/>
                </a:solidFill>
              </a:rPr>
              <a:t>B+R</a:t>
            </a:r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3.3 Wsparcie promocji oraz internacjonalizacji innowacyjnych przedsiębiorstw 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3.2.1 Badania na rynek 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611560" y="2132856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Kto ?</a:t>
            </a:r>
            <a:r>
              <a:rPr lang="pl-PL" dirty="0" smtClean="0"/>
              <a:t> (Beneficjent)  – mikro, małe i średnie przedsiębiorstwa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/>
          </a:p>
          <a:p>
            <a:r>
              <a:rPr lang="pl-PL" b="1" dirty="0" smtClean="0"/>
              <a:t>Na co? – </a:t>
            </a:r>
            <a:r>
              <a:rPr lang="pl-PL" dirty="0" smtClean="0"/>
              <a:t>Wsparcie projektów dotyczących innowacji produktowej będącej</a:t>
            </a:r>
          </a:p>
          <a:p>
            <a:r>
              <a:rPr lang="pl-PL" dirty="0" smtClean="0"/>
              <a:t>wynikiem prac badawczo-rozwojowych przeprowadzonych przez Wnioskodawcę samodzielnie bądź na jego zlecenie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r>
              <a:rPr lang="pl-PL" b="1" dirty="0" smtClean="0"/>
              <a:t>Za ile ? - </a:t>
            </a:r>
            <a:r>
              <a:rPr lang="pl-PL" dirty="0" smtClean="0"/>
              <a:t>Minimalne koszty </a:t>
            </a:r>
            <a:r>
              <a:rPr lang="pl-PL" dirty="0" err="1" smtClean="0"/>
              <a:t>kwalifikowalne</a:t>
            </a:r>
            <a:r>
              <a:rPr lang="pl-PL" dirty="0" smtClean="0"/>
              <a:t> – 10 000 </a:t>
            </a:r>
            <a:r>
              <a:rPr lang="pl-PL" dirty="0" err="1" smtClean="0"/>
              <a:t>000</a:t>
            </a:r>
            <a:r>
              <a:rPr lang="pl-PL" dirty="0" smtClean="0"/>
              <a:t> zł</a:t>
            </a:r>
          </a:p>
          <a:p>
            <a:r>
              <a:rPr lang="pl-PL" dirty="0" smtClean="0"/>
              <a:t>Maksymalne koszty </a:t>
            </a:r>
            <a:r>
              <a:rPr lang="pl-PL" dirty="0" err="1" smtClean="0"/>
              <a:t>kwalifikowalne</a:t>
            </a:r>
            <a:r>
              <a:rPr lang="pl-PL" dirty="0" smtClean="0"/>
              <a:t> – 50 000 </a:t>
            </a:r>
            <a:r>
              <a:rPr lang="pl-PL" dirty="0" err="1" smtClean="0"/>
              <a:t>000</a:t>
            </a:r>
            <a:r>
              <a:rPr lang="pl-PL" dirty="0" smtClean="0"/>
              <a:t> EUR</a:t>
            </a:r>
          </a:p>
          <a:p>
            <a:endParaRPr lang="pl-PL" dirty="0" smtClean="0"/>
          </a:p>
          <a:p>
            <a:pPr algn="just"/>
            <a:r>
              <a:rPr lang="pl-PL" b="1" dirty="0" smtClean="0"/>
              <a:t>W jakim celu ? </a:t>
            </a:r>
            <a:r>
              <a:rPr lang="pl-PL" dirty="0" smtClean="0"/>
              <a:t>– </a:t>
            </a:r>
            <a:r>
              <a:rPr lang="pl-PL" dirty="0" smtClean="0"/>
              <a:t>Wprowadzenie na rynek nowych bądź znacząco ulepszonych produktów.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3.2.1 Badania na rynek 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55576" y="2132856"/>
          <a:ext cx="7560840" cy="3777714"/>
        </p:xfrm>
        <a:graphic>
          <a:graphicData uri="http://schemas.openxmlformats.org/drawingml/2006/table">
            <a:tbl>
              <a:tblPr/>
              <a:tblGrid>
                <a:gridCol w="1872208"/>
                <a:gridCol w="1780062"/>
                <a:gridCol w="1724345"/>
                <a:gridCol w="2184225"/>
              </a:tblGrid>
              <a:tr h="103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Maksymalna kwota kosztów kwalifikowanych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Dofinansowanie max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Intensywność wsparcia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4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Eksperymentalne prace rozwojowe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1 mln zł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450 </a:t>
                      </a:r>
                      <a:r>
                        <a:rPr lang="pl-PL" sz="2400" b="1" dirty="0" smtClean="0">
                          <a:latin typeface="Calibri"/>
                          <a:ea typeface="Calibri"/>
                          <a:cs typeface="Times New Roman"/>
                        </a:rPr>
                        <a:t>tys. </a:t>
                      </a: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zł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max 45 %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4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Doradztwo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1 mln zł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pl-PL" sz="2400" b="1" dirty="0" smtClean="0">
                          <a:latin typeface="Calibri"/>
                          <a:ea typeface="Calibri"/>
                          <a:cs typeface="Times New Roman"/>
                        </a:rPr>
                        <a:t>tys. zł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max 50 %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4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Część inwestycyjna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Zgodnie z mapa pomocy regionalnej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0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3.2.1 Badania na rynek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zaokrąglony 9"/>
          <p:cNvSpPr/>
          <p:nvPr/>
        </p:nvSpPr>
        <p:spPr>
          <a:xfrm>
            <a:off x="4572000" y="198884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01.06.2016 – 31.08.2016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611560" y="2204864"/>
            <a:ext cx="33843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 smtClean="0"/>
              <a:t>Termin naboru wniosków</a:t>
            </a:r>
            <a:endParaRPr lang="pl-PL" sz="2200" dirty="0"/>
          </a:p>
        </p:txBody>
      </p:sp>
      <p:sp>
        <p:nvSpPr>
          <p:cNvPr id="12" name="Strzałka w prawo 11"/>
          <p:cNvSpPr/>
          <p:nvPr/>
        </p:nvSpPr>
        <p:spPr>
          <a:xfrm>
            <a:off x="395536" y="4293096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dirty="0" smtClean="0">
                <a:solidFill>
                  <a:schemeClr val="bg1"/>
                </a:solidFill>
              </a:rPr>
              <a:t>Instytucja ogłaszająca konkurs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4008" y="414908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sz="2200" dirty="0" smtClean="0"/>
              <a:t>Polska Agencja Rozwoju Przedsiębiorczości </a:t>
            </a:r>
          </a:p>
          <a:p>
            <a:pPr algn="ctr"/>
            <a:r>
              <a:rPr lang="pl-PL" sz="2200" dirty="0" err="1" smtClean="0"/>
              <a:t>www.parp.gov.pl</a:t>
            </a:r>
            <a:r>
              <a:rPr lang="pl-PL" sz="2200" dirty="0" smtClean="0"/>
              <a:t>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3.2.2 Kredyt na innowacje technologiczne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320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dirty="0" smtClean="0">
                <a:solidFill>
                  <a:schemeClr val="tx1"/>
                </a:solidFill>
              </a:rPr>
              <a:t>Kto ?</a:t>
            </a:r>
            <a:r>
              <a:rPr lang="pl-PL" sz="2300" dirty="0" smtClean="0">
                <a:solidFill>
                  <a:schemeClr val="tx1"/>
                </a:solidFill>
              </a:rPr>
              <a:t> (Beneficjent)  – mikro, małe i średnie przedsiębiorstwa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300" dirty="0" smtClean="0">
              <a:solidFill>
                <a:schemeClr val="tx1"/>
              </a:solidFill>
            </a:endParaRPr>
          </a:p>
          <a:p>
            <a:r>
              <a:rPr lang="pl-PL" sz="2300" b="1" dirty="0" smtClean="0">
                <a:solidFill>
                  <a:schemeClr val="tx1"/>
                </a:solidFill>
              </a:rPr>
              <a:t>Na co? – </a:t>
            </a:r>
            <a:r>
              <a:rPr lang="pl-PL" sz="2300" dirty="0" smtClean="0">
                <a:solidFill>
                  <a:schemeClr val="tx1"/>
                </a:solidFill>
              </a:rPr>
              <a:t>wdrożenie </a:t>
            </a:r>
            <a:r>
              <a:rPr lang="pl-PL" sz="2300" dirty="0" err="1" smtClean="0">
                <a:solidFill>
                  <a:schemeClr val="tx1"/>
                </a:solidFill>
              </a:rPr>
              <a:t>nowej</a:t>
            </a:r>
            <a:r>
              <a:rPr lang="pl-PL" sz="2300" dirty="0" smtClean="0">
                <a:solidFill>
                  <a:schemeClr val="tx1"/>
                </a:solidFill>
              </a:rPr>
              <a:t> technologii w postaci prawa własności przemysłowej, wyników prac rozwojowych lub</a:t>
            </a:r>
          </a:p>
          <a:p>
            <a:r>
              <a:rPr lang="pl-PL" sz="2300" dirty="0" smtClean="0">
                <a:solidFill>
                  <a:schemeClr val="tx1"/>
                </a:solidFill>
              </a:rPr>
              <a:t>niepatentowanej wiedzy technicznej</a:t>
            </a:r>
          </a:p>
          <a:p>
            <a:endParaRPr lang="pl-PL" sz="2300" b="1" dirty="0" smtClean="0">
              <a:solidFill>
                <a:schemeClr val="tx1"/>
              </a:solidFill>
            </a:endParaRPr>
          </a:p>
          <a:p>
            <a:r>
              <a:rPr lang="pl-PL" sz="2300" b="1" dirty="0" smtClean="0">
                <a:solidFill>
                  <a:schemeClr val="tx1"/>
                </a:solidFill>
              </a:rPr>
              <a:t>Za ile ? - </a:t>
            </a:r>
            <a:r>
              <a:rPr lang="pl-PL" sz="2300" dirty="0" smtClean="0">
                <a:solidFill>
                  <a:schemeClr val="tx1"/>
                </a:solidFill>
              </a:rPr>
              <a:t>Maksymalne koszty </a:t>
            </a:r>
            <a:r>
              <a:rPr lang="pl-PL" sz="2300" dirty="0" err="1" smtClean="0">
                <a:solidFill>
                  <a:schemeClr val="tx1"/>
                </a:solidFill>
              </a:rPr>
              <a:t>kwalifikowalne</a:t>
            </a:r>
            <a:r>
              <a:rPr lang="pl-PL" sz="2300" dirty="0" smtClean="0">
                <a:solidFill>
                  <a:schemeClr val="tx1"/>
                </a:solidFill>
              </a:rPr>
              <a:t> – 50 mln EUR</a:t>
            </a:r>
          </a:p>
          <a:p>
            <a:endParaRPr lang="pl-PL" sz="2300" dirty="0" smtClean="0">
              <a:solidFill>
                <a:schemeClr val="tx1"/>
              </a:solidFill>
            </a:endParaRPr>
          </a:p>
          <a:p>
            <a:r>
              <a:rPr lang="pl-PL" sz="2300" b="1" dirty="0" smtClean="0">
                <a:solidFill>
                  <a:schemeClr val="tx1"/>
                </a:solidFill>
              </a:rPr>
              <a:t>W jakim celu ? </a:t>
            </a:r>
            <a:r>
              <a:rPr lang="pl-PL" sz="2300" dirty="0" smtClean="0">
                <a:solidFill>
                  <a:schemeClr val="tx1"/>
                </a:solidFill>
              </a:rPr>
              <a:t>–Proces wdrożenia </a:t>
            </a:r>
            <a:r>
              <a:rPr lang="pl-PL" sz="2300" dirty="0" err="1" smtClean="0">
                <a:solidFill>
                  <a:schemeClr val="tx1"/>
                </a:solidFill>
              </a:rPr>
              <a:t>nowej</a:t>
            </a:r>
            <a:r>
              <a:rPr lang="pl-PL" sz="2300" dirty="0" smtClean="0">
                <a:solidFill>
                  <a:schemeClr val="tx1"/>
                </a:solidFill>
              </a:rPr>
              <a:t> technologii ma prowadzić do wytworzenia nowych lub znacząco ulepszonych towarów procesów bądź usług</a:t>
            </a:r>
            <a:endParaRPr lang="pl-PL" sz="2300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ln w="0"/>
                <a:solidFill>
                  <a:srgbClr val="4578B5"/>
                </a:solidFill>
              </a:rPr>
              <a:t>Program Operacyjny Inteligentny </a:t>
            </a:r>
            <a:r>
              <a:rPr lang="pl-PL" sz="3000" b="1" dirty="0" err="1" smtClean="0">
                <a:ln w="0"/>
                <a:solidFill>
                  <a:srgbClr val="4578B5"/>
                </a:solidFill>
              </a:rPr>
              <a:t>rzowój</a:t>
            </a:r>
            <a:endParaRPr lang="pl-PL" sz="3000" b="1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bg1"/>
                </a:solidFill>
              </a:rPr>
              <a:t>Krajowe Inteligentne Specjalizacje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95288" y="2204864"/>
            <a:ext cx="8569325" cy="3933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tx1"/>
                </a:solidFill>
              </a:rPr>
              <a:t>  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	</a:t>
            </a:r>
            <a:endParaRPr lang="pl-PL" sz="2000" u="sng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55576" y="256490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latin typeface="+mn-lt"/>
              </a:rPr>
              <a:t>W ramach PO IR wsparcie kierowane jest wyłącznie na obszary określone jako inteligentne specjalizacje oraz potencjalne nowe specjalizacje wynikające z procesu przedsiębiorczego odkrywania, będącego częścią monitorowania Krajowej Inteligentnej Specjalizacji (KIS). Uwzględnienie w POIR takich obszarów będzie miało na celu m.in. weryfikację ich potencjału jako inteligentnych specjalizacji, co w przypadku pozytywnych rezultatów może prowadzić do aktualizacji KIS.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3.2.2 Kredyt na innowacje technologiczne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2132856"/>
            <a:ext cx="8785101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300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7544" y="2276872"/>
          <a:ext cx="7992887" cy="3577971"/>
        </p:xfrm>
        <a:graphic>
          <a:graphicData uri="http://schemas.openxmlformats.org/drawingml/2006/table">
            <a:tbl>
              <a:tblPr/>
              <a:tblGrid>
                <a:gridCol w="1285227"/>
                <a:gridCol w="2183086"/>
                <a:gridCol w="2262287"/>
                <a:gridCol w="2262287"/>
              </a:tblGrid>
              <a:tr h="6457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Województwa (regiony)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Małe i mikro przedsiębiorstwa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Średnie przedsiębiorstwa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238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 smtClean="0">
                          <a:latin typeface="Calibri"/>
                          <a:ea typeface="Calibri"/>
                          <a:cs typeface="Times New Roman"/>
                        </a:rPr>
                        <a:t>lubelskie</a:t>
                      </a: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, podkarpackie, podlaskie, warmińsko- mazurskie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70 %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238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 smtClean="0">
                          <a:latin typeface="Calibri"/>
                          <a:ea typeface="Calibri"/>
                          <a:cs typeface="Times New Roman"/>
                        </a:rPr>
                        <a:t>kujawsko-pomorskie</a:t>
                      </a: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l-PL" sz="1100" b="1" dirty="0">
                          <a:latin typeface="Calibri"/>
                          <a:ea typeface="Calibri"/>
                          <a:cs typeface="Times New Roman"/>
                        </a:rPr>
                        <a:t>lubuskie</a:t>
                      </a: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, łódzkie, małopolskie, opolskie, pomorskie, świętokrzyskie, zachodniopomorskie; mazowieckie (podregiony: ciechanowsko-płocki, ostrołęcko – siedlecki, radomski, warszawskiego wschodni)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55 %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45 %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238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 smtClean="0">
                          <a:latin typeface="Calibri"/>
                          <a:ea typeface="Calibri"/>
                          <a:cs typeface="Times New Roman"/>
                        </a:rPr>
                        <a:t>dolnośląskie</a:t>
                      </a: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, wielkopolskie, </a:t>
                      </a:r>
                      <a:r>
                        <a:rPr lang="pl-PL" sz="1100" dirty="0" err="1">
                          <a:latin typeface="Calibri"/>
                          <a:ea typeface="Calibri"/>
                          <a:cs typeface="Times New Roman"/>
                        </a:rPr>
                        <a:t>ślaskie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45 %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35 %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238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 smtClean="0">
                          <a:latin typeface="Calibri"/>
                          <a:ea typeface="Calibri"/>
                          <a:cs typeface="Times New Roman"/>
                        </a:rPr>
                        <a:t>mazowieckie </a:t>
                      </a: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(podregion warszawski zachodni)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40 %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30 %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 smtClean="0">
                          <a:latin typeface="Calibri"/>
                          <a:ea typeface="Calibri"/>
                          <a:cs typeface="Times New Roman"/>
                        </a:rPr>
                        <a:t>mazowieckie </a:t>
                      </a: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(m.st. Warszawa)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 Do 31.12.2017 r.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35 %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25 %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Od 01.01.2018 r.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30 %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20 %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0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3.2.2 Kredyt na innowacje technologiczne</a:t>
            </a:r>
            <a:endParaRPr lang="pl-PL" sz="2400" b="1" i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zaokrąglony 9"/>
          <p:cNvSpPr/>
          <p:nvPr/>
        </p:nvSpPr>
        <p:spPr>
          <a:xfrm>
            <a:off x="4572000" y="198884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01.06.2016 – lipiec 2016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611560" y="2204864"/>
            <a:ext cx="33843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 smtClean="0"/>
              <a:t>Termin naboru wniosków</a:t>
            </a:r>
            <a:endParaRPr lang="pl-PL" sz="2200" dirty="0"/>
          </a:p>
        </p:txBody>
      </p:sp>
      <p:sp>
        <p:nvSpPr>
          <p:cNvPr id="12" name="Strzałka w prawo 11"/>
          <p:cNvSpPr/>
          <p:nvPr/>
        </p:nvSpPr>
        <p:spPr>
          <a:xfrm>
            <a:off x="395536" y="4293096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dirty="0" smtClean="0">
                <a:solidFill>
                  <a:schemeClr val="bg1"/>
                </a:solidFill>
              </a:rPr>
              <a:t>Instytucja ogłaszająca konkurs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4008" y="414908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sz="2200" dirty="0" smtClean="0"/>
              <a:t>Bank Gospodarstwa Krajowego</a:t>
            </a:r>
          </a:p>
          <a:p>
            <a:pPr algn="ctr"/>
            <a:r>
              <a:rPr lang="pl-PL" sz="2200" dirty="0" err="1" smtClean="0"/>
              <a:t>www.parp.gov.pl</a:t>
            </a:r>
            <a:r>
              <a:rPr lang="pl-PL" sz="2200" dirty="0" smtClean="0"/>
              <a:t>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Bank Gospodarstwa Krajowego</a:t>
            </a:r>
            <a:endParaRPr lang="pl-PL" sz="2400" b="1" i="1" dirty="0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D:\m.zasina\Desktop\kredy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16832"/>
            <a:ext cx="7920880" cy="408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Program operacyjny Inteligentny </a:t>
            </a:r>
            <a:r>
              <a:rPr lang="pl-PL" sz="3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Rozójw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D:\m.zasina\Desktop\i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928688"/>
            <a:ext cx="8001000" cy="5020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3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innowacji </a:t>
            </a:r>
            <a:br>
              <a:rPr lang="pl-PL" sz="3000" b="1" dirty="0" smtClean="0">
                <a:solidFill>
                  <a:srgbClr val="4578B5"/>
                </a:solidFill>
              </a:rPr>
            </a:br>
            <a:r>
              <a:rPr lang="pl-PL" sz="3000" b="1" dirty="0" smtClean="0">
                <a:solidFill>
                  <a:srgbClr val="4578B5"/>
                </a:solidFill>
              </a:rPr>
              <a:t>w przedsiębiorstwach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79512" y="1628800"/>
            <a:ext cx="8785101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300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187624" y="1700808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Dziękuję za uwagę</a:t>
            </a:r>
            <a:br>
              <a:rPr lang="pl-PL" sz="2400" b="1" dirty="0" smtClean="0"/>
            </a:br>
            <a:r>
              <a:rPr lang="pl-PL" sz="2400" dirty="0" smtClean="0"/>
              <a:t>                       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Małgorzata </a:t>
            </a:r>
            <a:r>
              <a:rPr lang="pl-PL" sz="2400" dirty="0" err="1" smtClean="0"/>
              <a:t>Zasina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specjalista ds. Funduszy Europejskich</a:t>
            </a:r>
            <a:br>
              <a:rPr lang="pl-PL" sz="2400" dirty="0" smtClean="0"/>
            </a:br>
            <a:r>
              <a:rPr lang="pl-PL" sz="2400" dirty="0" smtClean="0"/>
              <a:t>Główny Punkt Informacyjny</a:t>
            </a:r>
            <a:br>
              <a:rPr lang="pl-PL" sz="2400" dirty="0" smtClean="0"/>
            </a:br>
            <a:r>
              <a:rPr lang="pl-PL" sz="2400" dirty="0" smtClean="0"/>
              <a:t>Funduszy Europejskich</a:t>
            </a:r>
            <a:br>
              <a:rPr lang="pl-PL" sz="2400" dirty="0" smtClean="0"/>
            </a:br>
            <a:r>
              <a:rPr lang="pl-PL" sz="2400" dirty="0" smtClean="0"/>
              <a:t>w Zielonej Górze</a:t>
            </a:r>
            <a:br>
              <a:rPr lang="pl-PL" sz="2400" dirty="0" smtClean="0"/>
            </a:br>
            <a:r>
              <a:rPr lang="pl-PL" sz="2400" dirty="0" err="1" smtClean="0"/>
              <a:t>m.zasina@lubuskie.pl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tel. 68 45 65 454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Zwiększona aktywność </a:t>
            </a:r>
            <a:r>
              <a:rPr lang="pl-PL" sz="2400" b="1" i="1" dirty="0" err="1" smtClean="0"/>
              <a:t>B+R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przedsiebiorstw</a:t>
            </a:r>
            <a:r>
              <a:rPr lang="pl-PL" sz="2400" b="1" i="1" dirty="0" smtClean="0"/>
              <a:t>.</a:t>
            </a:r>
            <a:endParaRPr lang="pl-PL" sz="24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95536" y="2060848"/>
            <a:ext cx="439248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bg1"/>
                </a:solidFill>
              </a:rPr>
              <a:t>Przykładowe typy projektów: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95288" y="2773363"/>
            <a:ext cx="8569325" cy="336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tx1"/>
                </a:solidFill>
              </a:rPr>
              <a:t>  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	</a:t>
            </a:r>
            <a:endParaRPr lang="pl-PL" sz="2000" u="sng" dirty="0" smtClean="0">
              <a:solidFill>
                <a:schemeClr val="tx1"/>
              </a:solidFill>
            </a:endParaRPr>
          </a:p>
          <a:p>
            <a:r>
              <a:rPr lang="pl-PL" sz="2800" b="1" dirty="0" smtClean="0">
                <a:solidFill>
                  <a:schemeClr val="tx1"/>
                </a:solidFill>
              </a:rPr>
              <a:t>Projekty </a:t>
            </a:r>
            <a:r>
              <a:rPr lang="pl-PL" sz="2800" b="1" dirty="0" err="1" smtClean="0">
                <a:solidFill>
                  <a:schemeClr val="tx1"/>
                </a:solidFill>
              </a:rPr>
              <a:t>B+R</a:t>
            </a:r>
            <a:r>
              <a:rPr lang="pl-PL" sz="2800" b="1" dirty="0" smtClean="0">
                <a:solidFill>
                  <a:schemeClr val="tx1"/>
                </a:solidFill>
              </a:rPr>
              <a:t> przedsiębiorstw - badania przemysłowe lub eksperymentalne prace rozwojowe </a:t>
            </a:r>
            <a:r>
              <a:rPr lang="pl-PL" sz="2800" dirty="0" smtClean="0">
                <a:solidFill>
                  <a:schemeClr val="tx1"/>
                </a:solidFill>
              </a:rPr>
              <a:t>realizowane przez przedsiębiorstwo (samodzielnie lub jako lidera konsorcjum) w celu opracowania nowych lub istotnie ulepszonych rozwiązań, łącznie z przygotowaniem prototypów doświadczalnych oraz instalacji pilotażowych.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Wsparcie i prowadzenie prac </a:t>
            </a:r>
            <a:r>
              <a:rPr lang="pl-PL" sz="2400" b="1" i="1" dirty="0" err="1" smtClean="0"/>
              <a:t>B+R</a:t>
            </a:r>
            <a:r>
              <a:rPr lang="pl-PL" sz="2400" b="1" i="1" dirty="0" smtClean="0"/>
              <a:t> przez przedsiębiorstwa 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95288" y="2348880"/>
            <a:ext cx="8569325" cy="37899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1.1.1 Projekty </a:t>
            </a:r>
            <a:r>
              <a:rPr lang="pl-PL" sz="2400" dirty="0" err="1" smtClean="0">
                <a:solidFill>
                  <a:schemeClr val="tx1"/>
                </a:solidFill>
              </a:rPr>
              <a:t>B+R</a:t>
            </a:r>
            <a:r>
              <a:rPr lang="pl-PL" sz="2400" dirty="0" smtClean="0">
                <a:solidFill>
                  <a:schemeClr val="tx1"/>
                </a:solidFill>
              </a:rPr>
              <a:t> przedsiębiorstw  (tzw. </a:t>
            </a:r>
            <a:r>
              <a:rPr lang="pl-PL" sz="2400" b="1" dirty="0" smtClean="0">
                <a:solidFill>
                  <a:schemeClr val="tx1"/>
                </a:solidFill>
              </a:rPr>
              <a:t>szybka ścieżka</a:t>
            </a:r>
            <a:r>
              <a:rPr lang="pl-PL" sz="24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1.1.2 Projekty </a:t>
            </a:r>
            <a:r>
              <a:rPr lang="pl-PL" sz="2400" dirty="0" err="1" smtClean="0">
                <a:solidFill>
                  <a:schemeClr val="tx1"/>
                </a:solidFill>
              </a:rPr>
              <a:t>B+R</a:t>
            </a:r>
            <a:r>
              <a:rPr lang="pl-PL" sz="2400" dirty="0" smtClean="0">
                <a:solidFill>
                  <a:schemeClr val="tx1"/>
                </a:solidFill>
              </a:rPr>
              <a:t> przedsiębiorstw związane z wytworzeniem instalacji demonstracyjnej (tzw. </a:t>
            </a:r>
            <a:r>
              <a:rPr lang="pl-PL" sz="2400" b="1" dirty="0" smtClean="0">
                <a:solidFill>
                  <a:schemeClr val="tx1"/>
                </a:solidFill>
              </a:rPr>
              <a:t>Demonstrator</a:t>
            </a:r>
            <a:r>
              <a:rPr lang="pl-PL" sz="24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1.2 Projekty </a:t>
            </a:r>
            <a:r>
              <a:rPr lang="pl-PL" sz="2400" dirty="0" err="1" smtClean="0">
                <a:solidFill>
                  <a:schemeClr val="tx1"/>
                </a:solidFill>
              </a:rPr>
              <a:t>B+R</a:t>
            </a:r>
            <a:r>
              <a:rPr lang="pl-PL" sz="2400" dirty="0" smtClean="0">
                <a:solidFill>
                  <a:schemeClr val="tx1"/>
                </a:solidFill>
              </a:rPr>
              <a:t> realizowane przez konsorcja przemysłowe 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i przedsiębiorstwa w danym sektorze gospodarki (tzw. </a:t>
            </a:r>
            <a:r>
              <a:rPr lang="pl-PL" sz="2400" b="1" dirty="0" smtClean="0">
                <a:solidFill>
                  <a:schemeClr val="tx1"/>
                </a:solidFill>
              </a:rPr>
              <a:t>Programy sektorowe</a:t>
            </a:r>
            <a:r>
              <a:rPr lang="pl-PL" sz="24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1.3 Prace </a:t>
            </a:r>
            <a:r>
              <a:rPr lang="pl-PL" sz="2400" dirty="0" err="1" smtClean="0">
                <a:solidFill>
                  <a:schemeClr val="tx1"/>
                </a:solidFill>
              </a:rPr>
              <a:t>B+R</a:t>
            </a:r>
            <a:r>
              <a:rPr lang="pl-PL" sz="2400" dirty="0" smtClean="0">
                <a:solidFill>
                  <a:schemeClr val="tx1"/>
                </a:solidFill>
              </a:rPr>
              <a:t> realizowane z udziałem funduszy kapitałowych (tzw. </a:t>
            </a:r>
            <a:r>
              <a:rPr lang="pl-PL" sz="2400" b="1" dirty="0" smtClean="0">
                <a:solidFill>
                  <a:schemeClr val="tx1"/>
                </a:solidFill>
              </a:rPr>
              <a:t>Bridge</a:t>
            </a:r>
            <a:r>
              <a:rPr lang="pl-PL" sz="2400" dirty="0" smtClean="0">
                <a:solidFill>
                  <a:schemeClr val="tx1"/>
                </a:solidFill>
              </a:rPr>
              <a:t>)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1.1.1 Szybka ścieżka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Kto ?</a:t>
            </a:r>
            <a:r>
              <a:rPr lang="pl-PL" sz="2000" dirty="0" smtClean="0">
                <a:solidFill>
                  <a:schemeClr val="tx1"/>
                </a:solidFill>
              </a:rPr>
              <a:t> (Beneficjent)  – przedsiębiorca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Na co? - </a:t>
            </a:r>
            <a:r>
              <a:rPr lang="pl-PL" sz="2000" dirty="0" smtClean="0">
                <a:solidFill>
                  <a:schemeClr val="tx1"/>
                </a:solidFill>
              </a:rPr>
              <a:t>Prace </a:t>
            </a:r>
            <a:r>
              <a:rPr lang="pl-PL" sz="2000" dirty="0" err="1" smtClean="0">
                <a:solidFill>
                  <a:schemeClr val="tx1"/>
                </a:solidFill>
              </a:rPr>
              <a:t>B+R</a:t>
            </a:r>
            <a:r>
              <a:rPr lang="pl-PL" sz="2000" dirty="0" smtClean="0">
                <a:solidFill>
                  <a:schemeClr val="tx1"/>
                </a:solidFill>
              </a:rPr>
              <a:t> prowadzone samodzielnie lub przy współpracy z podmiotem zewnętrznym (na zasadzie podwykonawstwa) - do 50% kosztów </a:t>
            </a:r>
            <a:r>
              <a:rPr lang="pl-PL" sz="2000" dirty="0" err="1" smtClean="0">
                <a:solidFill>
                  <a:schemeClr val="tx1"/>
                </a:solidFill>
              </a:rPr>
              <a:t>kwalifikowalnych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r>
              <a:rPr lang="pl-PL" sz="2000" b="1" dirty="0" smtClean="0">
                <a:solidFill>
                  <a:schemeClr val="tx1"/>
                </a:solidFill>
              </a:rPr>
              <a:t>Za ile ? - </a:t>
            </a:r>
            <a:r>
              <a:rPr lang="pl-PL" sz="2000" dirty="0" smtClean="0">
                <a:solidFill>
                  <a:schemeClr val="tx1"/>
                </a:solidFill>
              </a:rPr>
              <a:t>Minimalne koszty </a:t>
            </a:r>
            <a:r>
              <a:rPr lang="pl-PL" sz="2000" dirty="0" err="1" smtClean="0">
                <a:solidFill>
                  <a:schemeClr val="tx1"/>
                </a:solidFill>
              </a:rPr>
              <a:t>kwalifikowalne</a:t>
            </a:r>
            <a:r>
              <a:rPr lang="pl-PL" sz="2000" dirty="0" smtClean="0">
                <a:solidFill>
                  <a:schemeClr val="tx1"/>
                </a:solidFill>
              </a:rPr>
              <a:t> – 2 mln PLN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Maksymalne koszty </a:t>
            </a:r>
            <a:r>
              <a:rPr lang="pl-PL" sz="2000" dirty="0" err="1" smtClean="0">
                <a:solidFill>
                  <a:schemeClr val="tx1"/>
                </a:solidFill>
              </a:rPr>
              <a:t>kwalifikowalne</a:t>
            </a:r>
            <a:r>
              <a:rPr lang="pl-PL" sz="2000" dirty="0" smtClean="0">
                <a:solidFill>
                  <a:schemeClr val="tx1"/>
                </a:solidFill>
              </a:rPr>
              <a:t> – 50 mln EUR</a:t>
            </a: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r>
              <a:rPr lang="pl-PL" sz="2000" b="1" dirty="0" smtClean="0">
                <a:solidFill>
                  <a:schemeClr val="tx1"/>
                </a:solidFill>
              </a:rPr>
              <a:t>W jakim celu? - </a:t>
            </a:r>
            <a:r>
              <a:rPr lang="pl-PL" sz="2000" dirty="0" smtClean="0">
                <a:solidFill>
                  <a:schemeClr val="tx1"/>
                </a:solidFill>
              </a:rPr>
              <a:t>Realizacja instrumentu powinna zapewnić przedsiębiorcy możliwość doprowadzenia technologii do etapu, kiedy będzie można ją skomercjalizować lub zaimplementować na rynku w postaci produktu/usługi/procesu</a:t>
            </a: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1.1.1 Szybka ścieżka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988840"/>
          <a:ext cx="7992888" cy="3852010"/>
        </p:xfrm>
        <a:graphic>
          <a:graphicData uri="http://schemas.openxmlformats.org/drawingml/2006/table">
            <a:tbl>
              <a:tblPr/>
              <a:tblGrid>
                <a:gridCol w="2088232"/>
                <a:gridCol w="1349708"/>
                <a:gridCol w="1545567"/>
                <a:gridCol w="1462953"/>
                <a:gridCol w="1546428"/>
              </a:tblGrid>
              <a:tr h="160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Status przedsiębiorcy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Maksymalna pomoc na badania przemysłowe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Maksymalna pomoc na badania przemysłowe z uwzględnieniem premii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Maksymalna pomoc na prace rozwojowe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Maksymalna pomoc na prace rozwojowe z uwzględnieniem premii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3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Calibri"/>
                          <a:ea typeface="Calibri"/>
                          <a:cs typeface="Times New Roman"/>
                        </a:rPr>
                        <a:t>Mikroprzedsiębiorstwa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70 %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80 %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45 %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3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Calibri"/>
                          <a:ea typeface="Calibri"/>
                          <a:cs typeface="Times New Roman"/>
                        </a:rPr>
                        <a:t>Małe przedsiębiorstwa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70 %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80 %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45 %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3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Calibri"/>
                          <a:ea typeface="Calibri"/>
                          <a:cs typeface="Times New Roman"/>
                        </a:rPr>
                        <a:t>Średnie przedsiębiorstwa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75 %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35 %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50 %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3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Calibri"/>
                          <a:ea typeface="Calibri"/>
                          <a:cs typeface="Times New Roman"/>
                        </a:rPr>
                        <a:t>Przedsiębiorstwa inne niż MŚP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50 %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65 %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25 %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40 %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1.1.1 Szybka ścieżka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Premia z tytułu szerokiego rozpowszechniania wyników projektu w okresie 3 lat od jego zakończenia: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zostaną zaprezentowane na co najmniej 3 konferencjach naukowych i technicznych w tym co najmniej 1 ogólnokrajowa;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zostaną opublikowane w co najmniej 2 czasopismach naukowych lub technicznych ;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zostaną w całości rozpowszechnione za pośrednictwem oprogramowania bezpłatnego lub oprogramowania z licencją otwartego dostępu.  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75" y="2212975"/>
            <a:ext cx="9328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365504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ś 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riorytetowa</a:t>
            </a:r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pl-PL" sz="3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pl-PL" sz="3200" b="1" dirty="0" smtClean="0"/>
              <a:t> </a:t>
            </a:r>
            <a:r>
              <a:rPr lang="pl-PL" sz="3000" b="1" dirty="0" smtClean="0">
                <a:solidFill>
                  <a:srgbClr val="4578B5"/>
                </a:solidFill>
              </a:rPr>
              <a:t>Wsparcie prowadzenia prac </a:t>
            </a:r>
            <a:r>
              <a:rPr lang="pl-PL" sz="3000" b="1" dirty="0" err="1" smtClean="0">
                <a:solidFill>
                  <a:srgbClr val="4578B5"/>
                </a:solidFill>
              </a:rPr>
              <a:t>B+R</a:t>
            </a:r>
            <a:r>
              <a:rPr lang="pl-PL" sz="3000" b="1" dirty="0" smtClean="0">
                <a:solidFill>
                  <a:srgbClr val="4578B5"/>
                </a:solidFill>
              </a:rPr>
              <a:t> przez przedsiębiorstwa </a:t>
            </a:r>
            <a:endParaRPr lang="pl-PL" sz="3000" b="1" cap="all" dirty="0">
              <a:ln w="0"/>
              <a:solidFill>
                <a:srgbClr val="4578B5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5536" y="1196752"/>
            <a:ext cx="8245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/>
              <a:t>1.1.1 Szybka ścieżka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1916832"/>
            <a:ext cx="8785101" cy="422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 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	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Documents and Settings\s.lukasiewicz\Pulpit\Pasek 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73152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zaokrąglony 9"/>
          <p:cNvSpPr/>
          <p:nvPr/>
        </p:nvSpPr>
        <p:spPr>
          <a:xfrm>
            <a:off x="4572000" y="198884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04.04.2016 – 29.07.2016 (MŚP)</a:t>
            </a:r>
          </a:p>
          <a:p>
            <a:pPr algn="ctr"/>
            <a:r>
              <a:rPr lang="pl-PL" dirty="0" smtClean="0"/>
              <a:t>III kwartał 2016 – IV kwartał 2016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III kwartał 2016 – III kwartał 2016 (przedsiębiorstwa inne niż MŚP) </a:t>
            </a:r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683568" y="2204864"/>
            <a:ext cx="33843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 smtClean="0"/>
              <a:t>Termin naboru wniosków</a:t>
            </a:r>
            <a:endParaRPr lang="pl-PL" sz="2200" dirty="0"/>
          </a:p>
        </p:txBody>
      </p:sp>
      <p:sp>
        <p:nvSpPr>
          <p:cNvPr id="12" name="Strzałka w prawo 11"/>
          <p:cNvSpPr/>
          <p:nvPr/>
        </p:nvSpPr>
        <p:spPr>
          <a:xfrm>
            <a:off x="323528" y="4293096"/>
            <a:ext cx="396044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dirty="0" smtClean="0">
                <a:solidFill>
                  <a:schemeClr val="bg1"/>
                </a:solidFill>
              </a:rPr>
              <a:t>Instytucja ogłaszająca konkurs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4008" y="4149080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sz="2200" dirty="0" smtClean="0"/>
              <a:t>Narodowe Centrum Badań </a:t>
            </a:r>
            <a:br>
              <a:rPr lang="pl-PL" sz="2200" dirty="0" smtClean="0"/>
            </a:br>
            <a:r>
              <a:rPr lang="pl-PL" sz="2200" dirty="0" smtClean="0"/>
              <a:t>i Rozwoju</a:t>
            </a:r>
          </a:p>
          <a:p>
            <a:pPr algn="ctr"/>
            <a:r>
              <a:rPr lang="pl-PL" sz="2200" dirty="0" err="1" smtClean="0"/>
              <a:t>www.ncbir.pl</a:t>
            </a:r>
            <a:r>
              <a:rPr lang="pl-PL" sz="2200" dirty="0" smtClean="0"/>
              <a:t>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1766</Words>
  <Application>Microsoft Office PowerPoint</Application>
  <PresentationFormat>Pokaz na ekranie (4:3)</PresentationFormat>
  <Paragraphs>631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Slajd 1</vt:lpstr>
      <vt:lpstr>Program Operacyjny Inteligentny rzowój</vt:lpstr>
      <vt:lpstr>Program Operacyjny Inteligentny rzowój</vt:lpstr>
      <vt:lpstr>Oś Priorytetowa 1 - Wsparcie prowadzenia prac B+R przez przedsiębiorstwa </vt:lpstr>
      <vt:lpstr>Oś Priorytetowa 1 - Wsparcie prowadzenia prac B+R przez przedsiębiorstwa </vt:lpstr>
      <vt:lpstr>Oś Priorytetowa 1 - Wsparcie prowadzenia prac B+R przez przedsiębiorstwa </vt:lpstr>
      <vt:lpstr>Oś Priorytetowa 1 - Wsparcie prowadzenia prac B+R przez przedsiębiorstwa </vt:lpstr>
      <vt:lpstr>Oś Priorytetowa 1 - Wsparcie prowadzenia prac B+R przez przedsiębiorstwa </vt:lpstr>
      <vt:lpstr>Oś Priorytetowa 1 - Wsparcie prowadzenia prac B+R przez przedsiębiorstwa </vt:lpstr>
      <vt:lpstr>Oś Priorytetowa 1 - Wsparcie prowadzenia prac B+R przez przedsiębiorstwa </vt:lpstr>
      <vt:lpstr>Oś Priorytetowa 1 - Wsparcie prowadzenia prac B+R przez przedsiębiorstwa </vt:lpstr>
      <vt:lpstr>Oś Priorytetowa 1 - Wsparcie prowadzenia prac B+R przez przedsiębiorstwa </vt:lpstr>
      <vt:lpstr>Oś Priorytetowa 1 - Wsparcie prowadzenia prac B+R przez przedsiębiorstwa </vt:lpstr>
      <vt:lpstr>Oś Priorytetowa 2 - Wsparcie otoczenia i potencjału przedsiębiorstw do prowadzenia działalności B+R+I</vt:lpstr>
      <vt:lpstr>Oś Priorytetowa 2 - Wsparcie otoczenia i potencjału przedsiębiorstw do prowadzenia działalności B+R+I</vt:lpstr>
      <vt:lpstr>Oś Priorytetowa 2 - Wsparcie otoczenia i potencjału przedsiębiorstw do prowadzenia działalności B+R+I</vt:lpstr>
      <vt:lpstr>Oś Priorytetowa 2 - Wsparcie otoczenia i potencjału przedsiębiorstw do prowadzenia działalności B+R+I</vt:lpstr>
      <vt:lpstr>Oś Priorytetowa 2 - Wsparcie otoczenia i potencjału przedsiębiorstw do prowadzenia działalności B+R+I </vt:lpstr>
      <vt:lpstr>Oś Priorytetowa 2 - Wsparcie otoczenia i potencjału przedsiębiorstw do prowadzenia działalności B+R+I</vt:lpstr>
      <vt:lpstr>Oś Priorytetowa 2 - Wsparcie otoczenia i potencjału przedsiębiorstw do prowadzenia działalności B+R+I</vt:lpstr>
      <vt:lpstr>Oś Priorytetowa 2 - Wsparcie otoczenia i potencjału przedsiębiorstw do prowadzenia działalności B+R+I</vt:lpstr>
      <vt:lpstr>Oś Priorytetowa 2 - Wsparcie otoczenia i potencjału przedsiębiorstw do prowadzenia działalności B+R+I</vt:lpstr>
      <vt:lpstr>Oś Priorytetowa 2 - Wsparcie otoczenia i potencjału przedsiębiorstw do prowadzenia działalności B+R+I </vt:lpstr>
      <vt:lpstr>Oś Priorytetowa 2 - Wsparcie otoczenia i potencjału przedsiębiorstw do prowadzenia działalności B+R+I </vt:lpstr>
      <vt:lpstr>Oś Priorytetowa 3 - Wsparcie innowacji  w przedsiębiorstwach</vt:lpstr>
      <vt:lpstr>Oś Priorytetowa 3 - Wsparcie innowacji  w przedsiębiorstwach</vt:lpstr>
      <vt:lpstr>Oś Priorytetowa 3 - Wsparcie innowacji  w przedsiębiorstwach</vt:lpstr>
      <vt:lpstr>Oś Priorytetowa 3 - Wsparcie innowacji  w przedsiębiorstwach</vt:lpstr>
      <vt:lpstr>Oś Priorytetowa 3 - Wsparcie innowacji  w przedsiębiorstwach</vt:lpstr>
      <vt:lpstr>Oś Priorytetowa 3 - Wsparcie innowacji  w przedsiębiorstwach</vt:lpstr>
      <vt:lpstr>Oś Priorytetowa 3 - Wsparcie innowacji  w przedsiębiorstwach</vt:lpstr>
      <vt:lpstr>Oś Priorytetowa 3 - Wsparcie innowacji  w przedsiębiorstwach</vt:lpstr>
      <vt:lpstr>Program operacyjny Inteligentny Rozójw</vt:lpstr>
      <vt:lpstr>Oś Priorytetowa 3 - Wsparcie innowacji  w przedsiębiorstwach</vt:lpstr>
    </vt:vector>
  </TitlesOfParts>
  <Company>Urząd Marszałkowski Województwa Lubuskiego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t.przybyla</dc:creator>
  <cp:lastModifiedBy>m.zasina</cp:lastModifiedBy>
  <cp:revision>605</cp:revision>
  <cp:lastPrinted>2016-02-04T11:56:12Z</cp:lastPrinted>
  <dcterms:created xsi:type="dcterms:W3CDTF">2014-01-28T11:05:17Z</dcterms:created>
  <dcterms:modified xsi:type="dcterms:W3CDTF">2016-03-02T07:18:01Z</dcterms:modified>
</cp:coreProperties>
</file>