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3"/>
  </p:notesMasterIdLst>
  <p:handoutMasterIdLst>
    <p:handoutMasterId r:id="rId24"/>
  </p:handoutMasterIdLst>
  <p:sldIdLst>
    <p:sldId id="257" r:id="rId2"/>
    <p:sldId id="305" r:id="rId3"/>
    <p:sldId id="309" r:id="rId4"/>
    <p:sldId id="291" r:id="rId5"/>
    <p:sldId id="258" r:id="rId6"/>
    <p:sldId id="264" r:id="rId7"/>
    <p:sldId id="266" r:id="rId8"/>
    <p:sldId id="267" r:id="rId9"/>
    <p:sldId id="268" r:id="rId10"/>
    <p:sldId id="299" r:id="rId11"/>
    <p:sldId id="300" r:id="rId12"/>
    <p:sldId id="302" r:id="rId13"/>
    <p:sldId id="289" r:id="rId14"/>
    <p:sldId id="301" r:id="rId15"/>
    <p:sldId id="306" r:id="rId16"/>
    <p:sldId id="307" r:id="rId17"/>
    <p:sldId id="308" r:id="rId18"/>
    <p:sldId id="294" r:id="rId19"/>
    <p:sldId id="288" r:id="rId20"/>
    <p:sldId id="262" r:id="rId21"/>
    <p:sldId id="303" r:id="rId22"/>
  </p:sldIdLst>
  <p:sldSz cx="9144000" cy="6858000" type="screen4x3"/>
  <p:notesSz cx="6761163" cy="99425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  <a:srgbClr val="1068F8"/>
    <a:srgbClr val="091A6F"/>
    <a:srgbClr val="337EF9"/>
    <a:srgbClr val="008EC0"/>
    <a:srgbClr val="F6820E"/>
    <a:srgbClr val="C86808"/>
    <a:srgbClr val="F18F5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111" d="100"/>
          <a:sy n="111" d="100"/>
        </p:scale>
        <p:origin x="-98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Oferta LFPK Sp. z o.o.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763" y="0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2014-09-23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763" y="9443662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128FE6-AD4D-47CC-BCBF-1F50181286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5066967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Oferta LFPK Sp. z o.o.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3" y="0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2014-09-23</a:t>
            </a: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0955" tIns="45478" rIns="90955" bIns="45478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3" y="9443662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BFDE38-B3B3-45A7-9A46-894733DADC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0197002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1C939-6E29-44B2-ADC2-B20955B711EC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>
              <a:cs typeface="Arial" charset="0"/>
            </a:endParaRPr>
          </a:p>
        </p:txBody>
      </p:sp>
      <p:sp>
        <p:nvSpPr>
          <p:cNvPr id="16388" name="Symbol zastępczy daty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>
                <a:cs typeface="Arial" charset="0"/>
              </a:rPr>
              <a:t>2014-09-23</a:t>
            </a:r>
            <a:endParaRPr lang="pl-PL">
              <a:cs typeface="Arial" charset="0"/>
            </a:endParaRPr>
          </a:p>
        </p:txBody>
      </p:sp>
      <p:sp>
        <p:nvSpPr>
          <p:cNvPr id="16389" name="Symbol zastępczy nagłówka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>
                <a:cs typeface="Arial" charset="0"/>
              </a:rPr>
              <a:t>Oferta LFPK Sp. z o.o.</a:t>
            </a:r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33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Oferta LFPK Sp. z o.o.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2014-09-23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FDE38-B3B3-45A7-9A46-894733DADCEB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4537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7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BAE19A-9376-4A7E-90FE-353C91E955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18A4-62BF-4003-A878-1F07F3DA7F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99A6-EB79-428B-AAE6-6009B9E68B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B5E4-D1E6-4D4C-B693-E0989B463E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879389-CCEB-4F6E-B9CB-FDEFD376EB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C906-1F98-4596-88C4-6ED76B746A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8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00-800C-480E-940D-8B6D6CBEE8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6AAA-805B-4FA1-A46B-AFE9466909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ostokąt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C16904-855C-4E1E-87FC-5E4B6157AA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65CA-D451-4624-BFEA-6601F04708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Schemat blokowy: proce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chemat blokowy: proce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919EB1-1E1C-4A2F-9ECD-EC462BDBFF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DEAB52-9F79-4DA0-B208-078593DAF5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2323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Marketing i Reklama\GRAFIKA\I+D+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812360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971600" y="4437112"/>
            <a:ext cx="4680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spc="220" dirty="0">
                <a:solidFill>
                  <a:srgbClr val="337EF9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LUBUSKI FUNDUSZ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spc="220" dirty="0" smtClean="0">
                <a:solidFill>
                  <a:srgbClr val="337EF9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PORĘCZEŃ </a:t>
            </a:r>
            <a:r>
              <a:rPr lang="pl-PL" sz="2000" b="1" spc="220" dirty="0">
                <a:solidFill>
                  <a:srgbClr val="337EF9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KREDYTOWYCH</a:t>
            </a:r>
          </a:p>
        </p:txBody>
      </p:sp>
      <p:pic>
        <p:nvPicPr>
          <p:cNvPr id="11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54640">
            <a:off x="3150544" y="1469643"/>
            <a:ext cx="1637049" cy="814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5" name="pole tekstowe 5"/>
          <p:cNvSpPr txBox="1">
            <a:spLocks noChangeArrowheads="1"/>
          </p:cNvSpPr>
          <p:nvPr/>
        </p:nvSpPr>
        <p:spPr bwMode="auto">
          <a:xfrm>
            <a:off x="1187624" y="5661248"/>
            <a:ext cx="3816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/>
              <a:t>Spotkanie informacyjne dotyczące wsparcia rozwoju przedsiębiorczości </a:t>
            </a:r>
            <a:endParaRPr lang="pl-PL" sz="1400" dirty="0" smtClean="0"/>
          </a:p>
          <a:p>
            <a:pPr algn="ctr"/>
            <a:r>
              <a:rPr lang="pl-PL" sz="1400" b="1" dirty="0" smtClean="0"/>
              <a:t>w województwie lubuskim</a:t>
            </a:r>
          </a:p>
          <a:p>
            <a:pPr algn="ctr"/>
            <a:r>
              <a:rPr lang="pl-PL" sz="1200" dirty="0" smtClean="0"/>
              <a:t>Zielona Góra, 10 marca 2016 r.</a:t>
            </a:r>
            <a:endParaRPr lang="pl-PL" sz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07704" y="1340768"/>
            <a:ext cx="59766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Poręczenia za „stówkę”?</a:t>
            </a:r>
            <a:endParaRPr lang="pl-PL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4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11272" name="AutoShape 8" descr="Znalezione obrazy dla zapytania kalendarz rysun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4" name="AutoShape 10" descr="Znalezione obrazy dla zapytania kalendarz rysun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Picture 3" descr="C:\Users\user\Desktop\y8f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2944019" cy="29440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624" y="1340768"/>
            <a:ext cx="7128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promocyjne w ramach oferty „Poręczenia za 100 zł”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>
                <a:solidFill>
                  <a:srgbClr val="00B0F0"/>
                </a:solidFill>
                <a:latin typeface="+mj-lt"/>
                <a:ea typeface="Batang" pitchFamily="18" charset="-127"/>
                <a:cs typeface="+mn-cs"/>
              </a:rPr>
              <a:t>d</a:t>
            </a:r>
            <a:r>
              <a:rPr lang="pl-PL" b="1" i="1" dirty="0" smtClean="0">
                <a:solidFill>
                  <a:srgbClr val="00B0F0"/>
                </a:solidFill>
                <a:latin typeface="+mj-lt"/>
                <a:ea typeface="Batang" pitchFamily="18" charset="-127"/>
                <a:cs typeface="+mn-cs"/>
              </a:rPr>
              <a:t>o kredytów i pożyczek </a:t>
            </a:r>
            <a:r>
              <a:rPr lang="pl-PL" b="1" i="1" u="sng" dirty="0" smtClean="0">
                <a:solidFill>
                  <a:srgbClr val="00B0F0"/>
                </a:solidFill>
                <a:latin typeface="+mj-lt"/>
                <a:ea typeface="Batang" pitchFamily="18" charset="-127"/>
                <a:cs typeface="+mn-cs"/>
              </a:rPr>
              <a:t>obrotowych</a:t>
            </a:r>
            <a:endParaRPr lang="pl-PL" b="1" i="1" u="sng" dirty="0">
              <a:solidFill>
                <a:srgbClr val="00B0F0"/>
              </a:solidFill>
              <a:latin typeface="+mj-lt"/>
              <a:ea typeface="Batang" pitchFamily="18" charset="-127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624" y="2132856"/>
            <a:ext cx="74189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>
                <a:latin typeface="+mn-lt"/>
              </a:rPr>
              <a:t>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Poręczenia kredytów i pożyczek 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obrotowych.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 Minimalna wartość udzielonego poręczenia to 10.000,00 zł.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 Maksymalna wartość udzielonego poręczenia to: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- 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4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00.000,00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zł 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przy spłacie jednorazowej kredytu/ pożyczki,</a:t>
            </a: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- 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5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00.000,00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zł 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przy spłacie ratalnej nieregularnej </a:t>
            </a:r>
            <a:r>
              <a:rPr lang="pl-PL" sz="1400" dirty="0" smtClean="0">
                <a:ea typeface="Verdana" pitchFamily="34" charset="0"/>
                <a:cs typeface="Verdana" pitchFamily="34" charset="0"/>
              </a:rPr>
              <a:t>kredytu/ pożyczki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-  600.000,00 zł przy spłacie ratalnej regularnej </a:t>
            </a:r>
            <a:r>
              <a:rPr lang="pl-PL" sz="1400" dirty="0" smtClean="0">
                <a:ea typeface="Verdana" pitchFamily="34" charset="0"/>
                <a:cs typeface="Verdana" pitchFamily="34" charset="0"/>
              </a:rPr>
              <a:t>kredytu/ pożyczki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.</a:t>
            </a: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 Poręczenia zabezpieczające maksymalnie 60% kapitału kredytu/ pożyczki.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 Poręczenia na okres maksymalnie 60 miesięcy.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Rozpatrzenie wniosku – 0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endParaRPr lang="pl-PL" sz="14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Oferta 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obowiązuje do 31.03.2016 r.  lub do wykorzystania limitu 5.000.000 zł.</a:t>
            </a: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6993341"/>
              </p:ext>
            </p:extLst>
          </p:nvPr>
        </p:nvGraphicFramePr>
        <p:xfrm>
          <a:off x="1259632" y="2060848"/>
          <a:ext cx="7128792" cy="33843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56184"/>
                <a:gridCol w="1008112"/>
                <a:gridCol w="1008112"/>
                <a:gridCol w="1152128"/>
                <a:gridCol w="1152128"/>
                <a:gridCol w="1152128"/>
              </a:tblGrid>
              <a:tr h="4092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Kwota poręczenia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Okres poręczenia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4092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12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24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36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48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 60 miesięcy</a:t>
                      </a:r>
                    </a:p>
                  </a:txBody>
                  <a:tcPr horzOverflow="overflow"/>
                </a:tc>
              </a:tr>
              <a:tr h="434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100.000,00 zł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 zł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 zł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 zł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400 zł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 zł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33037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200.000,00 zł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1.000 zł</a:t>
                      </a:r>
                    </a:p>
                  </a:txBody>
                  <a:tcPr anchor="ctr" horzOverflow="overflow"/>
                </a:tc>
              </a:tr>
              <a:tr h="43467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300.000,00 zł</a:t>
                      </a:r>
                      <a:endParaRPr kumimoji="0" lang="pl-PL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 zł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 zł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900 zł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1.200 zł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1.500 zł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408789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400.000,00 zł</a:t>
                      </a:r>
                      <a:endParaRPr kumimoji="0" lang="pl-PL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1.200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1.600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2.000 zł</a:t>
                      </a:r>
                    </a:p>
                  </a:txBody>
                  <a:tcPr anchor="ctr" horzOverflow="overflow"/>
                </a:tc>
              </a:tr>
              <a:tr h="38574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500.000,00 zł</a:t>
                      </a:r>
                      <a:endParaRPr kumimoji="0" lang="pl-PL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500 zł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1.000 zł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1.500 zł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2.000 zł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2.500 zł</a:t>
                      </a:r>
                    </a:p>
                  </a:txBody>
                  <a:tcPr anchor="ctr" horzOverflow="overflow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600.000,00 zł</a:t>
                      </a:r>
                      <a:endParaRPr kumimoji="0" lang="pl-PL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1.200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1.800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2.400 zł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3.000 zł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187450" y="1341438"/>
            <a:ext cx="4968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„Poręczenia za 100 zł” – prowizje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07704" y="1340768"/>
            <a:ext cx="59766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Poręczenia za darmo?</a:t>
            </a:r>
            <a:endParaRPr lang="pl-PL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1027" name="Picture 3" descr="C:\Users\user\Desktop\y8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2944019" cy="2944019"/>
          </a:xfrm>
          <a:prstGeom prst="rect">
            <a:avLst/>
          </a:prstGeom>
          <a:noFill/>
        </p:spPr>
      </p:pic>
      <p:pic>
        <p:nvPicPr>
          <p:cNvPr id="4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450" y="1556792"/>
            <a:ext cx="5688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w </a:t>
            </a: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ramach pomocy de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minimis „0 zł”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>
                <a:solidFill>
                  <a:srgbClr val="00B0F0"/>
                </a:solidFill>
                <a:latin typeface="+mj-lt"/>
                <a:ea typeface="Batang" pitchFamily="18" charset="-127"/>
                <a:cs typeface="+mn-cs"/>
              </a:rPr>
              <a:t>d</a:t>
            </a:r>
            <a:r>
              <a:rPr lang="pl-PL" b="1" i="1" dirty="0" smtClean="0">
                <a:solidFill>
                  <a:srgbClr val="00B0F0"/>
                </a:solidFill>
                <a:latin typeface="+mj-lt"/>
                <a:ea typeface="Batang" pitchFamily="18" charset="-127"/>
                <a:cs typeface="+mn-cs"/>
              </a:rPr>
              <a:t>o kredytów i pożyczek </a:t>
            </a:r>
            <a:r>
              <a:rPr lang="pl-PL" b="1" i="1" u="sng" dirty="0" smtClean="0">
                <a:solidFill>
                  <a:srgbClr val="00B0F0"/>
                </a:solidFill>
                <a:latin typeface="+mj-lt"/>
                <a:ea typeface="Batang" pitchFamily="18" charset="-127"/>
                <a:cs typeface="+mn-cs"/>
              </a:rPr>
              <a:t>inwestycyjnych</a:t>
            </a:r>
            <a:endParaRPr lang="pl-PL" b="1" i="1" u="sng" dirty="0">
              <a:solidFill>
                <a:srgbClr val="00B0F0"/>
              </a:solidFill>
              <a:latin typeface="+mj-lt"/>
              <a:ea typeface="Batang" pitchFamily="18" charset="-127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624" y="2348210"/>
            <a:ext cx="741895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>
                <a:latin typeface="+mn-lt"/>
              </a:rPr>
              <a:t>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Poręczenia kredytów i pożyczek 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inwestycyjnych tylko w walucie polskiej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 Minimalna wartość udzielonego poręczenia to 10.000,00 zł.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 Maksymalna wartość udzielonego poręczenia to: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- 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6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00.000,00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zł dla poręczenia jednostkowej transakcji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- 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8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00.000,00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zł łącznie na rzecz jednego przedsiębiorcy.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 Poręczenia zabezpieczające maksymalnie 60% kapitału kredytu/ pożyczki.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 Poręczenia na okres maksymalnie 60 miesięcy.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Rozpatrzenie wniosku – 0 zł.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endParaRPr lang="pl-PL" sz="14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 smtClean="0">
                <a:ea typeface="Verdana" pitchFamily="34" charset="0"/>
                <a:cs typeface="Verdana" pitchFamily="34" charset="0"/>
              </a:rPr>
              <a:t>Oferta obowiązuje do 30.06.2016 r.</a:t>
            </a: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79712" y="1412776"/>
            <a:ext cx="59766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Poręczenia leasingów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4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grpSp>
        <p:nvGrpSpPr>
          <p:cNvPr id="2" name="Grupa 8"/>
          <p:cNvGrpSpPr/>
          <p:nvPr/>
        </p:nvGrpSpPr>
        <p:grpSpPr>
          <a:xfrm>
            <a:off x="2483768" y="2060848"/>
            <a:ext cx="5178152" cy="3883614"/>
            <a:chOff x="2195736" y="2132856"/>
            <a:chExt cx="5178152" cy="3883614"/>
          </a:xfrm>
        </p:grpSpPr>
        <p:pic>
          <p:nvPicPr>
            <p:cNvPr id="9222" name="Picture 6" descr="https://encrypted-tbn0.gstatic.com/images?q=tbn:ANd9GcQIdSfcTj2aOJpCVjw1ejMJUbROoK2WSJrbYD7qsoDjDcGRQWu4G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2132856"/>
              <a:ext cx="5178152" cy="3883614"/>
            </a:xfrm>
            <a:prstGeom prst="rect">
              <a:avLst/>
            </a:prstGeom>
            <a:noFill/>
          </p:spPr>
        </p:pic>
        <p:sp>
          <p:nvSpPr>
            <p:cNvPr id="7" name="pole tekstowe 6"/>
            <p:cNvSpPr txBox="1"/>
            <p:nvPr/>
          </p:nvSpPr>
          <p:spPr>
            <a:xfrm>
              <a:off x="3779912" y="357301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leasing</a:t>
              </a:r>
              <a:endParaRPr lang="pl-PL" dirty="0"/>
            </a:p>
          </p:txBody>
        </p:sp>
        <p:sp>
          <p:nvSpPr>
            <p:cNvPr id="8" name="Prostokąt 7"/>
            <p:cNvSpPr/>
            <p:nvPr/>
          </p:nvSpPr>
          <p:spPr>
            <a:xfrm rot="5400000">
              <a:off x="4678959" y="3682081"/>
              <a:ext cx="1101971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l-PL" sz="1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LFPK</a:t>
              </a:r>
              <a:endParaRPr lang="pl-PL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1988840"/>
            <a:ext cx="7346950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r>
              <a:rPr lang="pl-PL" sz="1600" dirty="0">
                <a:latin typeface="Gill Sans MT" pitchFamily="34" charset="-18"/>
              </a:rPr>
              <a:t> </a:t>
            </a:r>
            <a:r>
              <a:rPr lang="pl-PL" sz="1500" dirty="0">
                <a:latin typeface="Gill Sans MT" pitchFamily="34" charset="-18"/>
              </a:rPr>
              <a:t>Poręczenia leasingów: operacyjnych, </a:t>
            </a:r>
            <a:r>
              <a:rPr lang="pl-PL" sz="1500" dirty="0" smtClean="0">
                <a:latin typeface="Gill Sans MT" pitchFamily="34" charset="-18"/>
              </a:rPr>
              <a:t>finansowych, </a:t>
            </a:r>
            <a:r>
              <a:rPr lang="pl-PL" sz="1500" dirty="0">
                <a:latin typeface="Gill Sans MT" pitchFamily="34" charset="-18"/>
              </a:rPr>
              <a:t>zwrotnych.</a:t>
            </a: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endParaRPr lang="pl-PL" sz="15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r>
              <a:rPr lang="pl-PL" sz="1500" dirty="0">
                <a:latin typeface="Gill Sans MT" pitchFamily="34" charset="-18"/>
              </a:rPr>
              <a:t> Poręczenia leasingów w walucie polskiej i obcej.</a:t>
            </a: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endParaRPr lang="pl-PL" sz="15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r>
              <a:rPr lang="pl-PL" sz="1500" dirty="0">
                <a:latin typeface="Gill Sans MT" pitchFamily="34" charset="-18"/>
              </a:rPr>
              <a:t> Minimalna wartość udzielonego poręczenia to 10.000,00 zł.</a:t>
            </a: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endParaRPr lang="pl-PL" sz="15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r>
              <a:rPr lang="pl-PL" sz="1500" dirty="0">
                <a:latin typeface="Gill Sans MT" pitchFamily="34" charset="-18"/>
              </a:rPr>
              <a:t> Maksymalna wartość udzielonego poręczenia </a:t>
            </a:r>
            <a:r>
              <a:rPr lang="pl-PL" sz="1500" dirty="0" smtClean="0">
                <a:latin typeface="Gill Sans MT" pitchFamily="34" charset="-18"/>
              </a:rPr>
              <a:t>to 600.000,00 </a:t>
            </a:r>
            <a:r>
              <a:rPr lang="pl-PL" sz="1500" dirty="0">
                <a:latin typeface="Gill Sans MT" pitchFamily="34" charset="-18"/>
              </a:rPr>
              <a:t>zł dla poręczenia </a:t>
            </a:r>
            <a:r>
              <a:rPr lang="pl-PL" sz="1500" dirty="0" smtClean="0">
                <a:latin typeface="Gill Sans MT" pitchFamily="34" charset="-18"/>
              </a:rPr>
              <a:t>      </a:t>
            </a:r>
          </a:p>
          <a:p>
            <a:pPr algn="just">
              <a:buClr>
                <a:srgbClr val="002570"/>
              </a:buClr>
            </a:pPr>
            <a:r>
              <a:rPr lang="pl-PL" sz="1500" dirty="0" smtClean="0">
                <a:latin typeface="Gill Sans MT" pitchFamily="34" charset="-18"/>
              </a:rPr>
              <a:t>    jednostkowej transakcji oraz łącznie </a:t>
            </a:r>
            <a:r>
              <a:rPr lang="pl-PL" sz="1500" dirty="0">
                <a:latin typeface="Gill Sans MT" pitchFamily="34" charset="-18"/>
              </a:rPr>
              <a:t>na rzecz jednego przedsiębiorcy.</a:t>
            </a: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endParaRPr lang="pl-PL" sz="15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r>
              <a:rPr lang="pl-PL" sz="1500" dirty="0">
                <a:latin typeface="Gill Sans MT" pitchFamily="34" charset="-18"/>
              </a:rPr>
              <a:t> Poręczenia zabezpieczające maksymalnie 80% wartości finansowania leasingu.</a:t>
            </a: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endParaRPr lang="pl-PL" sz="15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r>
              <a:rPr lang="pl-PL" sz="1500" dirty="0">
                <a:latin typeface="Gill Sans MT" pitchFamily="34" charset="-18"/>
              </a:rPr>
              <a:t> Poręczenia na okres maksymalnie 66 miesięcy.</a:t>
            </a: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endParaRPr lang="pl-PL" sz="15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FontTx/>
              <a:buBlip>
                <a:blip r:embed="rId3"/>
              </a:buBlip>
            </a:pPr>
            <a:r>
              <a:rPr lang="pl-PL" sz="1500" dirty="0" smtClean="0">
                <a:latin typeface="Gill Sans MT" pitchFamily="34" charset="-18"/>
              </a:rPr>
              <a:t> Rozpatrzenie </a:t>
            </a:r>
            <a:r>
              <a:rPr lang="pl-PL" sz="1500" dirty="0">
                <a:latin typeface="Gill Sans MT" pitchFamily="34" charset="-18"/>
              </a:rPr>
              <a:t>wniosku – 0 zł.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187450" y="1341438"/>
            <a:ext cx="4968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leasingów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6993341"/>
              </p:ext>
            </p:extLst>
          </p:nvPr>
        </p:nvGraphicFramePr>
        <p:xfrm>
          <a:off x="1259632" y="2060848"/>
          <a:ext cx="7128792" cy="237807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72243"/>
                <a:gridCol w="1102390"/>
                <a:gridCol w="1175883"/>
                <a:gridCol w="1098689"/>
                <a:gridCol w="1179587"/>
              </a:tblGrid>
              <a:tr h="3960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Okres poręczenia: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Przedział procentowy poręczenia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960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1-20%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20-40%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40-60%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Powyżej 60%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24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ponad 24 – do 36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42068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ponad 36 – do 48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ponad 48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87450" y="4702785"/>
            <a:ext cx="734695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2570"/>
              </a:buClr>
            </a:pPr>
            <a:r>
              <a:rPr lang="pl-PL" sz="1500" dirty="0" smtClean="0">
                <a:latin typeface="Gill Sans MT" pitchFamily="34" charset="-18"/>
              </a:rPr>
              <a:t>  </a:t>
            </a:r>
            <a:r>
              <a:rPr lang="pl-PL" sz="1500" b="1" dirty="0" smtClean="0">
                <a:latin typeface="Gill Sans MT" pitchFamily="34" charset="-18"/>
              </a:rPr>
              <a:t>   Korzyści dla Przedsiębiorcy:</a:t>
            </a:r>
          </a:p>
          <a:p>
            <a:pPr algn="just">
              <a:buClr>
                <a:srgbClr val="002570"/>
              </a:buClr>
            </a:pPr>
            <a:endParaRPr lang="pl-PL" sz="1500" dirty="0" smtClean="0">
              <a:latin typeface="Gill Sans MT" pitchFamily="34" charset="-18"/>
            </a:endParaRPr>
          </a:p>
          <a:p>
            <a:pPr marL="285750" indent="-285750" algn="just">
              <a:buClr>
                <a:srgbClr val="002570"/>
              </a:buClr>
              <a:buFontTx/>
              <a:buChar char="-"/>
            </a:pPr>
            <a:r>
              <a:rPr lang="pl-PL" sz="1500" dirty="0" smtClean="0">
                <a:latin typeface="Gill Sans MT" pitchFamily="34" charset="-18"/>
              </a:rPr>
              <a:t>szybka decyzja funduszu</a:t>
            </a:r>
          </a:p>
          <a:p>
            <a:pPr marL="285750" indent="-285750" algn="just">
              <a:buClr>
                <a:srgbClr val="002570"/>
              </a:buClr>
              <a:buFontTx/>
              <a:buChar char="-"/>
            </a:pPr>
            <a:r>
              <a:rPr lang="pl-PL" sz="1500" dirty="0">
                <a:latin typeface="Gill Sans MT" pitchFamily="34" charset="-18"/>
              </a:rPr>
              <a:t>m</a:t>
            </a:r>
            <a:r>
              <a:rPr lang="pl-PL" sz="1500" dirty="0" smtClean="0">
                <a:latin typeface="Gill Sans MT" pitchFamily="34" charset="-18"/>
              </a:rPr>
              <a:t>inimum formalności</a:t>
            </a:r>
          </a:p>
          <a:p>
            <a:pPr marL="285750" indent="-285750" algn="just">
              <a:buClr>
                <a:srgbClr val="002570"/>
              </a:buClr>
              <a:buFontTx/>
              <a:buChar char="-"/>
            </a:pPr>
            <a:r>
              <a:rPr lang="pl-PL" sz="1500" dirty="0">
                <a:latin typeface="Gill Sans MT" pitchFamily="34" charset="-18"/>
              </a:rPr>
              <a:t>m</a:t>
            </a:r>
            <a:r>
              <a:rPr lang="pl-PL" sz="1500" dirty="0" smtClean="0">
                <a:latin typeface="Gill Sans MT" pitchFamily="34" charset="-18"/>
              </a:rPr>
              <a:t>ożliwość uzyskania niższej opłaty wstępnej przy wykorzystaniu poręczenia </a:t>
            </a:r>
            <a:endParaRPr lang="pl-PL" sz="1500" dirty="0">
              <a:latin typeface="Gill Sans MT" pitchFamily="34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87450" y="1341438"/>
            <a:ext cx="4968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leasingów – opłaty i prowizje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79712" y="1412776"/>
            <a:ext cx="597666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Wadium do przetargu w formie poręczenia LFPK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37890" name="Picture 2" descr="http://merkandi.de/images/offer/4e94894a4b705148c4265ca551497e41_en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2009775" cy="1990725"/>
          </a:xfrm>
          <a:prstGeom prst="rect">
            <a:avLst/>
          </a:prstGeom>
          <a:noFill/>
        </p:spPr>
      </p:pic>
      <p:pic>
        <p:nvPicPr>
          <p:cNvPr id="4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450" y="1341438"/>
            <a:ext cx="4968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zapłaty wadium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7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87624" y="1825654"/>
            <a:ext cx="756084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2570"/>
              </a:buClr>
              <a:buBlip>
                <a:blip r:embed="rId4"/>
              </a:buBlip>
            </a:pPr>
            <a:r>
              <a:rPr lang="pl-PL" sz="1300" dirty="0">
                <a:latin typeface="Gill Sans MT" pitchFamily="34" charset="-18"/>
              </a:rPr>
              <a:t> </a:t>
            </a:r>
            <a:r>
              <a:rPr lang="pl-PL" sz="1400" dirty="0">
                <a:latin typeface="Gill Sans MT" pitchFamily="34" charset="-18"/>
              </a:rPr>
              <a:t>Poręczenia </a:t>
            </a:r>
            <a:r>
              <a:rPr lang="pl-PL" sz="1400" dirty="0" smtClean="0">
                <a:latin typeface="Gill Sans MT" pitchFamily="34" charset="-18"/>
              </a:rPr>
              <a:t>w ramach pakietu wadialnego</a:t>
            </a: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endParaRPr lang="pl-PL" sz="10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r>
              <a:rPr lang="pl-PL" sz="1400" dirty="0">
                <a:latin typeface="Gill Sans MT" pitchFamily="34" charset="-18"/>
              </a:rPr>
              <a:t> Poręczenia </a:t>
            </a:r>
            <a:r>
              <a:rPr lang="pl-PL" sz="1400" dirty="0" smtClean="0">
                <a:latin typeface="Gill Sans MT" pitchFamily="34" charset="-18"/>
              </a:rPr>
              <a:t>w </a:t>
            </a:r>
            <a:r>
              <a:rPr lang="pl-PL" sz="1400" dirty="0">
                <a:latin typeface="Gill Sans MT" pitchFamily="34" charset="-18"/>
              </a:rPr>
              <a:t>walucie </a:t>
            </a:r>
            <a:r>
              <a:rPr lang="pl-PL" sz="1400" dirty="0" smtClean="0">
                <a:latin typeface="Gill Sans MT" pitchFamily="34" charset="-18"/>
              </a:rPr>
              <a:t>polskiej</a:t>
            </a: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endParaRPr lang="pl-PL" sz="10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r>
              <a:rPr lang="pl-PL" sz="1400" dirty="0" smtClean="0">
                <a:latin typeface="Gill Sans MT" pitchFamily="34" charset="-18"/>
              </a:rPr>
              <a:t> </a:t>
            </a:r>
            <a:r>
              <a:rPr lang="pl-PL" sz="1400" dirty="0">
                <a:latin typeface="Gill Sans MT" pitchFamily="34" charset="-18"/>
              </a:rPr>
              <a:t>Maksymalna wartość udzielonego poręczenia to:  </a:t>
            </a:r>
            <a:endParaRPr lang="pl-PL" sz="1400" dirty="0" smtClean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</a:pPr>
            <a:r>
              <a:rPr lang="pl-PL" sz="1400" dirty="0" smtClean="0">
                <a:latin typeface="Gill Sans MT" pitchFamily="34" charset="-18"/>
              </a:rPr>
              <a:t>    </a:t>
            </a:r>
            <a:r>
              <a:rPr lang="pl-PL" sz="1400" dirty="0">
                <a:latin typeface="Gill Sans MT" pitchFamily="34" charset="-18"/>
              </a:rPr>
              <a:t>-  </a:t>
            </a:r>
            <a:r>
              <a:rPr lang="pl-PL" sz="1400" dirty="0" smtClean="0">
                <a:latin typeface="Gill Sans MT" pitchFamily="34" charset="-18"/>
              </a:rPr>
              <a:t>300.000,00 </a:t>
            </a:r>
            <a:r>
              <a:rPr lang="pl-PL" sz="1400" dirty="0">
                <a:latin typeface="Gill Sans MT" pitchFamily="34" charset="-18"/>
              </a:rPr>
              <a:t>zł dla poręczenia </a:t>
            </a:r>
            <a:r>
              <a:rPr lang="pl-PL" sz="1400" dirty="0" smtClean="0">
                <a:latin typeface="Gill Sans MT" pitchFamily="34" charset="-18"/>
              </a:rPr>
              <a:t>jednostkowego w ramach pakietu</a:t>
            </a:r>
          </a:p>
          <a:p>
            <a:pPr algn="just">
              <a:buClr>
                <a:srgbClr val="002570"/>
              </a:buClr>
            </a:pPr>
            <a:r>
              <a:rPr lang="pl-PL" sz="1400" dirty="0" smtClean="0">
                <a:latin typeface="Gill Sans MT" pitchFamily="34" charset="-18"/>
              </a:rPr>
              <a:t>    </a:t>
            </a:r>
            <a:r>
              <a:rPr lang="pl-PL" sz="1400" dirty="0" smtClean="0">
                <a:latin typeface="Gill Sans MT" pitchFamily="34" charset="-18"/>
              </a:rPr>
              <a:t>- 400.000,00 </a:t>
            </a:r>
            <a:r>
              <a:rPr lang="pl-PL" sz="1400" dirty="0" smtClean="0">
                <a:latin typeface="Gill Sans MT" pitchFamily="34" charset="-18"/>
              </a:rPr>
              <a:t>zł aktywnych poręczeń w ramach w ramach pakietu wadialnego dla jednego   </a:t>
            </a:r>
            <a:br>
              <a:rPr lang="pl-PL" sz="1400" dirty="0" smtClean="0">
                <a:latin typeface="Gill Sans MT" pitchFamily="34" charset="-18"/>
              </a:rPr>
            </a:br>
            <a:r>
              <a:rPr lang="pl-PL" sz="1400" dirty="0" smtClean="0">
                <a:latin typeface="Gill Sans MT" pitchFamily="34" charset="-18"/>
              </a:rPr>
              <a:t>       przedsiębiorcy</a:t>
            </a: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</a:pPr>
            <a:r>
              <a:rPr lang="pl-PL" sz="1400" dirty="0">
                <a:latin typeface="Gill Sans MT" pitchFamily="34" charset="-18"/>
              </a:rPr>
              <a:t>    -  </a:t>
            </a:r>
            <a:r>
              <a:rPr lang="pl-PL" sz="1400" dirty="0" smtClean="0">
                <a:latin typeface="Gill Sans MT" pitchFamily="34" charset="-18"/>
              </a:rPr>
              <a:t>800.000,00 </a:t>
            </a:r>
            <a:r>
              <a:rPr lang="pl-PL" sz="1400" dirty="0">
                <a:latin typeface="Gill Sans MT" pitchFamily="34" charset="-18"/>
              </a:rPr>
              <a:t>zł </a:t>
            </a:r>
            <a:r>
              <a:rPr lang="pl-PL" sz="1400" dirty="0" smtClean="0">
                <a:latin typeface="Gill Sans MT" pitchFamily="34" charset="-18"/>
              </a:rPr>
              <a:t>w ramach pakietu wadialnego w skali roku dla jednego przedsiębiorcy</a:t>
            </a: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endParaRPr lang="pl-PL" sz="10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r>
              <a:rPr lang="pl-PL" sz="1400" dirty="0">
                <a:latin typeface="Gill Sans MT" pitchFamily="34" charset="-18"/>
              </a:rPr>
              <a:t> Poręczenia </a:t>
            </a:r>
            <a:r>
              <a:rPr lang="pl-PL" sz="1400" dirty="0" smtClean="0">
                <a:latin typeface="Gill Sans MT" pitchFamily="34" charset="-18"/>
              </a:rPr>
              <a:t>zabezpieczające 100% </a:t>
            </a:r>
            <a:r>
              <a:rPr lang="pl-PL" sz="1400" dirty="0">
                <a:latin typeface="Gill Sans MT" pitchFamily="34" charset="-18"/>
              </a:rPr>
              <a:t>wartości </a:t>
            </a:r>
            <a:r>
              <a:rPr lang="pl-PL" sz="1400" dirty="0" smtClean="0">
                <a:latin typeface="Gill Sans MT" pitchFamily="34" charset="-18"/>
              </a:rPr>
              <a:t>wadium.</a:t>
            </a: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endParaRPr lang="pl-PL" sz="1000" dirty="0" smtClean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r>
              <a:rPr lang="pl-PL" sz="1400" dirty="0" smtClean="0">
                <a:latin typeface="Gill Sans MT" pitchFamily="34" charset="-18"/>
              </a:rPr>
              <a:t> Poręczenia </a:t>
            </a:r>
            <a:r>
              <a:rPr lang="pl-PL" sz="1400" dirty="0">
                <a:latin typeface="Gill Sans MT" pitchFamily="34" charset="-18"/>
              </a:rPr>
              <a:t>na okres maksymalnie </a:t>
            </a:r>
            <a:r>
              <a:rPr lang="pl-PL" sz="1400" dirty="0" smtClean="0">
                <a:latin typeface="Gill Sans MT" pitchFamily="34" charset="-18"/>
              </a:rPr>
              <a:t>90 dni.</a:t>
            </a: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</a:pPr>
            <a:endParaRPr lang="pl-PL" sz="1000" dirty="0" smtClean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r>
              <a:rPr lang="pl-PL" sz="1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l-PL" sz="1400" dirty="0" smtClean="0">
                <a:latin typeface="+mj-lt"/>
                <a:ea typeface="Verdana" pitchFamily="34" charset="0"/>
                <a:cs typeface="Verdana" pitchFamily="34" charset="0"/>
              </a:rPr>
              <a:t>Rozpatrzenie wniosku – 0 zł.</a:t>
            </a: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endParaRPr lang="pl-PL" sz="10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r>
              <a:rPr lang="pl-PL" sz="1400" dirty="0" smtClean="0">
                <a:latin typeface="+mj-lt"/>
                <a:ea typeface="Verdana" pitchFamily="34" charset="0"/>
                <a:cs typeface="Verdana" pitchFamily="34" charset="0"/>
              </a:rPr>
              <a:t> Prowizja za pakiet - 0 zł.</a:t>
            </a: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endParaRPr lang="pl-PL" sz="10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2570"/>
              </a:buClr>
              <a:buBlip>
                <a:blip r:embed="rId4"/>
              </a:buBlip>
            </a:pPr>
            <a:r>
              <a:rPr lang="pl-PL" sz="1400" dirty="0" smtClean="0">
                <a:latin typeface="+mj-lt"/>
                <a:ea typeface="Verdana" pitchFamily="34" charset="0"/>
                <a:cs typeface="Verdana" pitchFamily="34" charset="0"/>
              </a:rPr>
              <a:t> Prowizja za indywidualne poręczenie w ramach pakietu za okres:</a:t>
            </a:r>
          </a:p>
          <a:p>
            <a:pPr algn="just">
              <a:buClr>
                <a:srgbClr val="002570"/>
              </a:buClr>
            </a:pPr>
            <a:r>
              <a:rPr lang="pl-PL" sz="1400" dirty="0" smtClean="0">
                <a:latin typeface="+mj-lt"/>
                <a:ea typeface="Verdana" pitchFamily="34" charset="0"/>
                <a:cs typeface="Verdana" pitchFamily="34" charset="0"/>
              </a:rPr>
              <a:t>   do 30 dni – 0,5% (min. 50 zł)</a:t>
            </a:r>
          </a:p>
          <a:p>
            <a:pPr algn="just">
              <a:buClr>
                <a:srgbClr val="002570"/>
              </a:buClr>
            </a:pPr>
            <a:r>
              <a:rPr lang="pl-PL" sz="1400" dirty="0" smtClean="0">
                <a:latin typeface="+mj-lt"/>
                <a:ea typeface="Verdana" pitchFamily="34" charset="0"/>
                <a:cs typeface="Verdana" pitchFamily="34" charset="0"/>
              </a:rPr>
              <a:t>   do 90 dni – 1,0 % (min. 100 zł).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187450" y="1341438"/>
            <a:ext cx="705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Kilka słów o LFPK Sp. z o.o.</a:t>
            </a:r>
            <a:endParaRPr lang="pl-PL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2050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9403079"/>
              </p:ext>
            </p:extLst>
          </p:nvPr>
        </p:nvGraphicFramePr>
        <p:xfrm>
          <a:off x="1331640" y="1916832"/>
          <a:ext cx="4464496" cy="412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376264"/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Powstanie</a:t>
                      </a: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i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Powołanie</a:t>
                      </a:r>
                      <a:r>
                        <a:rPr lang="pl-PL" sz="1500" b="0" i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LFPK </a:t>
                      </a:r>
                      <a:br>
                        <a:rPr lang="pl-PL" sz="1500" b="0" i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l-PL" sz="1500" b="0" i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Sp. z o.o. w 2002 r.</a:t>
                      </a:r>
                      <a:endParaRPr lang="pl-PL" sz="1500" b="0" i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Rating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kredytowy</a:t>
                      </a: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A- z perspektywą </a:t>
                      </a:r>
                      <a:r>
                        <a:rPr lang="pl-PL" sz="1300" b="0" i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stabilną</a:t>
                      </a:r>
                      <a:endParaRPr lang="pl-PL" sz="1300" b="0" i="0" baseline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Kapitał </a:t>
                      </a:r>
                      <a:r>
                        <a:rPr lang="pl-PL" sz="1200" b="1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poręczeniowy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47,2 mln</a:t>
                      </a:r>
                      <a:r>
                        <a:rPr lang="pl-PL" sz="1300" b="0" i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zł</a:t>
                      </a:r>
                      <a:endParaRPr lang="pl-PL" sz="1300" b="0" i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Ilość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udzielonych poręczeń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2610 szt.</a:t>
                      </a: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3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Wartość udzielonych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poręczeń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343.331.779 zł</a:t>
                      </a:r>
                      <a:endParaRPr lang="pl-PL" sz="1300" b="0" i="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Dane na 31.12.2015</a:t>
                      </a:r>
                      <a:r>
                        <a:rPr lang="pl-PL" sz="1000" b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l-PL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r.</a:t>
                      </a: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1896380"/>
            <a:ext cx="2808312" cy="397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pole tekstowe 5"/>
          <p:cNvSpPr txBox="1">
            <a:spLocks noChangeArrowheads="1"/>
          </p:cNvSpPr>
          <p:nvPr/>
        </p:nvSpPr>
        <p:spPr bwMode="auto">
          <a:xfrm>
            <a:off x="1979613" y="2276475"/>
            <a:ext cx="561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Gill Sans MT" pitchFamily="34" charset="-18"/>
            </a:endParaRPr>
          </a:p>
        </p:txBody>
      </p:sp>
      <p:pic>
        <p:nvPicPr>
          <p:cNvPr id="28676" name="Obraz 7" descr="siedziba2.JPG"/>
          <p:cNvPicPr>
            <a:picLocks noChangeAspect="1" noChangeArrowheads="1"/>
          </p:cNvPicPr>
          <p:nvPr/>
        </p:nvPicPr>
        <p:blipFill>
          <a:blip r:embed="rId2" cstate="print">
            <a:lum bright="24000" contrast="18000"/>
          </a:blip>
          <a:srcRect/>
          <a:stretch>
            <a:fillRect/>
          </a:stretch>
        </p:blipFill>
        <p:spPr bwMode="auto">
          <a:xfrm>
            <a:off x="2699792" y="708094"/>
            <a:ext cx="4896544" cy="532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627784" y="3834504"/>
            <a:ext cx="504056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b="1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Lubuski Fundusz Poręczeń Kredytowych Sp. </a:t>
            </a:r>
            <a:r>
              <a:rPr lang="pl-PL" b="1" dirty="0" smtClean="0">
                <a:solidFill>
                  <a:srgbClr val="004D86"/>
                </a:solidFill>
                <a:latin typeface="Times New Roman" pitchFamily="18" charset="0"/>
                <a:cs typeface="+mn-cs"/>
              </a:rPr>
              <a:t>o.o</a:t>
            </a:r>
            <a:r>
              <a:rPr lang="pl-PL" b="1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ul. Kupiecka 32B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65-058 Zielona Góra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tel. 68 323 96 </a:t>
            </a:r>
            <a:r>
              <a:rPr lang="pl-PL" dirty="0" smtClean="0">
                <a:solidFill>
                  <a:srgbClr val="004D86"/>
                </a:solidFill>
                <a:latin typeface="Times New Roman" pitchFamily="18" charset="0"/>
                <a:cs typeface="+mn-cs"/>
              </a:rPr>
              <a:t>00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dirty="0" smtClean="0">
                <a:solidFill>
                  <a:srgbClr val="004D86"/>
                </a:solidFill>
                <a:latin typeface="Times New Roman" pitchFamily="18" charset="0"/>
                <a:cs typeface="+mn-cs"/>
              </a:rPr>
              <a:t>e-mail: </a:t>
            </a:r>
            <a:r>
              <a:rPr lang="pl-PL" dirty="0" err="1" smtClean="0">
                <a:solidFill>
                  <a:srgbClr val="004D86"/>
                </a:solidFill>
                <a:latin typeface="Times New Roman" pitchFamily="18" charset="0"/>
                <a:cs typeface="+mn-cs"/>
              </a:rPr>
              <a:t>lfpk@lfpk.pl</a:t>
            </a:r>
            <a:endParaRPr lang="pl-PL" dirty="0">
              <a:solidFill>
                <a:srgbClr val="004D86"/>
              </a:solidFill>
              <a:latin typeface="Times New Roman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dirty="0" err="1" smtClean="0">
                <a:solidFill>
                  <a:srgbClr val="004D86"/>
                </a:solidFill>
                <a:latin typeface="Times New Roman" pitchFamily="18" charset="0"/>
                <a:cs typeface="+mn-cs"/>
              </a:rPr>
              <a:t>www</a:t>
            </a:r>
            <a:r>
              <a:rPr lang="pl-PL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. l f p k . p l</a:t>
            </a:r>
          </a:p>
        </p:txBody>
      </p:sp>
      <p:pic>
        <p:nvPicPr>
          <p:cNvPr id="7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2636912"/>
            <a:ext cx="7499350" cy="64807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91A6F"/>
                </a:solidFill>
                <a:latin typeface="Arial" pitchFamily="34" charset="0"/>
                <a:cs typeface="Arial" pitchFamily="34" charset="0"/>
              </a:rPr>
              <a:t>Dziękuję za uwagę</a:t>
            </a:r>
            <a:endParaRPr lang="pl-PL" b="1" dirty="0">
              <a:solidFill>
                <a:srgbClr val="091A6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450" y="1341438"/>
            <a:ext cx="4537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Adresaci oferty</a:t>
            </a:r>
          </a:p>
        </p:txBody>
      </p:sp>
      <p:sp>
        <p:nvSpPr>
          <p:cNvPr id="19461" name="Prostokąt 5"/>
          <p:cNvSpPr>
            <a:spLocks noChangeArrowheads="1"/>
          </p:cNvSpPr>
          <p:nvPr/>
        </p:nvSpPr>
        <p:spPr bwMode="auto">
          <a:xfrm>
            <a:off x="1331640" y="2029699"/>
            <a:ext cx="63178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Mikro, małe i średnie przedsiębiorstwa, które: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331640" y="2636912"/>
            <a:ext cx="6767513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2570"/>
              </a:buClr>
              <a:buSzPct val="150000"/>
              <a:buBlip>
                <a:blip r:embed="rId3"/>
              </a:buBlip>
            </a:pPr>
            <a:r>
              <a:rPr lang="pl-PL" sz="1500" dirty="0">
                <a:latin typeface="Gill Sans MT" pitchFamily="34" charset="-18"/>
              </a:rPr>
              <a:t> </a:t>
            </a:r>
            <a:r>
              <a:rPr lang="pl-P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posiadają siedzibę na terytorium </a:t>
            </a:r>
            <a:r>
              <a:rPr lang="pl-PL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Polski,</a:t>
            </a:r>
            <a:endParaRPr lang="pl-PL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2570"/>
              </a:buClr>
              <a:buSzPct val="150000"/>
              <a:buBlip>
                <a:blip r:embed="rId3"/>
              </a:buBlip>
            </a:pPr>
            <a:endParaRPr lang="pl-PL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2570"/>
              </a:buClr>
              <a:buSzPct val="150000"/>
              <a:buBlip>
                <a:blip r:embed="rId3"/>
              </a:buBlip>
            </a:pPr>
            <a:r>
              <a:rPr lang="pl-P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posiadają na terenie województwa lubuskiego siedzibę lub główne miejsce </a:t>
            </a:r>
            <a:r>
              <a:rPr lang="pl-PL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pPr algn="just">
              <a:buClr>
                <a:srgbClr val="002570"/>
              </a:buClr>
              <a:buSzPct val="150000"/>
            </a:pPr>
            <a:r>
              <a:rPr lang="pl-P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wykonywania </a:t>
            </a:r>
            <a:r>
              <a:rPr lang="pl-P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działalności gospodarczej lub na tym terenie zamierzają </a:t>
            </a:r>
            <a:r>
              <a:rPr lang="pl-PL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buClr>
                <a:srgbClr val="002570"/>
              </a:buClr>
              <a:buSzPct val="150000"/>
            </a:pPr>
            <a:r>
              <a:rPr lang="pl-PL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przeprowadzić inwestycję,</a:t>
            </a:r>
            <a:endParaRPr lang="pl-PL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2570"/>
              </a:buClr>
              <a:buSzPct val="150000"/>
              <a:buBlip>
                <a:blip r:embed="rId3"/>
              </a:buBlip>
            </a:pPr>
            <a:endParaRPr lang="pl-PL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2570"/>
              </a:buClr>
              <a:buSzPct val="150000"/>
              <a:buBlip>
                <a:blip r:embed="rId3"/>
              </a:buBlip>
            </a:pPr>
            <a:r>
              <a:rPr lang="pl-P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prowadzą działalność co najmniej 6 </a:t>
            </a:r>
            <a:r>
              <a:rPr lang="pl-PL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miesięcy,</a:t>
            </a:r>
            <a:endParaRPr lang="pl-PL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2570"/>
              </a:buClr>
              <a:buSzPct val="150000"/>
              <a:buBlip>
                <a:blip r:embed="rId3"/>
              </a:buBlip>
            </a:pPr>
            <a:endParaRPr lang="pl-PL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2570"/>
              </a:buClr>
              <a:buSzPct val="150000"/>
              <a:buBlip>
                <a:blip r:embed="rId3"/>
              </a:buBlip>
            </a:pPr>
            <a:r>
              <a:rPr lang="pl-P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uzyskają w </a:t>
            </a:r>
            <a:r>
              <a:rPr lang="pl-PL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banku lub </a:t>
            </a:r>
            <a:r>
              <a:rPr lang="pl-P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firmie leasingowej współpracującymi </a:t>
            </a:r>
            <a:r>
              <a:rPr lang="pl-PL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 LFPK </a:t>
            </a:r>
          </a:p>
          <a:p>
            <a:pPr algn="just">
              <a:buClr>
                <a:srgbClr val="002570"/>
              </a:buClr>
              <a:buSzPct val="150000"/>
            </a:pPr>
            <a:r>
              <a:rPr lang="pl-PL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pozytywną decyzję </a:t>
            </a:r>
            <a:r>
              <a:rPr lang="pl-P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udzielenia kredytu, pożyczki lub </a:t>
            </a:r>
            <a:r>
              <a:rPr lang="pl-PL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leasingu,</a:t>
            </a:r>
          </a:p>
          <a:p>
            <a:pPr algn="just">
              <a:buClr>
                <a:srgbClr val="002570"/>
              </a:buClr>
              <a:buSzPct val="150000"/>
              <a:buBlip>
                <a:blip r:embed="rId3"/>
              </a:buBlip>
            </a:pPr>
            <a:endParaRPr lang="pl-PL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002570"/>
              </a:buClr>
              <a:buSzPct val="150000"/>
              <a:buBlip>
                <a:blip r:embed="rId3"/>
              </a:buBlip>
            </a:pPr>
            <a:r>
              <a:rPr lang="pl-PL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 posiadają zaległości w ZUS i US.</a:t>
            </a:r>
            <a:endParaRPr lang="pl-PL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vasimkesyan.com/files/2014/07/CLIPART_OF_16323_SM_2-tp36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060848"/>
            <a:ext cx="4572000" cy="4572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619672" y="1412776"/>
            <a:ext cx="676875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Poręczenie LFPK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idealnie dopasowane do: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kredytu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pożyczki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337E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leasingu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wadium</a:t>
            </a:r>
            <a:endParaRPr lang="pl-PL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5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450" y="1341438"/>
            <a:ext cx="4537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OFERTA PRODUKTOWA</a:t>
            </a:r>
          </a:p>
        </p:txBody>
      </p:sp>
      <p:pic>
        <p:nvPicPr>
          <p:cNvPr id="6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8" name="pole tekstowe 5"/>
          <p:cNvSpPr txBox="1">
            <a:spLocks noChangeArrowheads="1"/>
          </p:cNvSpPr>
          <p:nvPr/>
        </p:nvSpPr>
        <p:spPr bwMode="auto">
          <a:xfrm>
            <a:off x="1187624" y="1916832"/>
            <a:ext cx="640841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Poręczenia kredytów i </a:t>
            </a: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pożyczek:</a:t>
            </a:r>
            <a:endParaRPr lang="pl-PL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pl-P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Blip>
                <a:blip r:embed="rId4"/>
              </a:buBlip>
            </a:pP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standardowe</a:t>
            </a:r>
          </a:p>
          <a:p>
            <a:pPr lvl="1">
              <a:buBlip>
                <a:blip r:embed="rId4"/>
              </a:buBlip>
            </a:pP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Blip>
                <a:blip r:embed="rId4"/>
              </a:buBlip>
            </a:pP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krótkoterminowe</a:t>
            </a:r>
          </a:p>
          <a:p>
            <a:pPr lvl="1">
              <a:buBlip>
                <a:blip r:embed="rId4"/>
              </a:buBlip>
            </a:pP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Blip>
                <a:blip r:embed="rId4"/>
              </a:buBlip>
            </a:pP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 limitem do 600.000,00 zł</a:t>
            </a:r>
          </a:p>
          <a:p>
            <a:pPr lvl="1"/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Blip>
                <a:blip r:embed="rId4"/>
              </a:buBlip>
            </a:pP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promocyjne: „Poręczenia za 100 zł”</a:t>
            </a:r>
          </a:p>
          <a:p>
            <a:pPr lvl="1">
              <a:buBlip>
                <a:blip r:embed="rId4"/>
              </a:buBlip>
            </a:pPr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Blip>
                <a:blip r:embed="rId4"/>
              </a:buBlip>
            </a:pP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 ramach pomocy de minimis „0” zł</a:t>
            </a:r>
            <a:endParaRPr lang="pl-P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Poręczenia:</a:t>
            </a:r>
          </a:p>
          <a:p>
            <a:endParaRPr lang="pl-PL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Blip>
                <a:blip r:embed="rId4"/>
              </a:buBlip>
            </a:pP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leasingów</a:t>
            </a:r>
          </a:p>
          <a:p>
            <a:pPr lvl="1"/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1">
              <a:buBlip>
                <a:blip r:embed="rId4"/>
              </a:buBlip>
            </a:pPr>
            <a:r>
              <a:rPr lang="pl-P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jako forma wadium do przetargu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450" y="1341438"/>
            <a:ext cx="4537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standardowe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59632" y="1916832"/>
            <a:ext cx="76328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r>
              <a:rPr lang="pl-PL" sz="1400" dirty="0">
                <a:latin typeface="Gill Sans MT" pitchFamily="34" charset="-18"/>
              </a:rPr>
              <a:t> </a:t>
            </a:r>
            <a:r>
              <a:rPr lang="pl-PL" sz="1400" dirty="0" smtClean="0">
                <a:latin typeface="Gill Sans MT" pitchFamily="34" charset="-18"/>
              </a:rPr>
              <a:t>Poręczenia kredytów i pożyczek: obrotowych, inwestycyjnych,  z </a:t>
            </a:r>
            <a:r>
              <a:rPr lang="pl-PL" sz="1400" dirty="0">
                <a:latin typeface="Gill Sans MT" pitchFamily="34" charset="-18"/>
              </a:rPr>
              <a:t>udziałem środków </a:t>
            </a:r>
            <a:r>
              <a:rPr lang="pl-PL" sz="1400" dirty="0" smtClean="0">
                <a:latin typeface="Gill Sans MT" pitchFamily="34" charset="-18"/>
              </a:rPr>
              <a:t> </a:t>
            </a:r>
          </a:p>
          <a:p>
            <a:pPr algn="just">
              <a:buClr>
                <a:srgbClr val="002570"/>
              </a:buClr>
              <a:buSzPct val="150000"/>
            </a:pPr>
            <a:r>
              <a:rPr lang="pl-PL" sz="1400" dirty="0">
                <a:latin typeface="Gill Sans MT" pitchFamily="34" charset="-18"/>
              </a:rPr>
              <a:t> </a:t>
            </a:r>
            <a:r>
              <a:rPr lang="pl-PL" sz="1400" dirty="0" smtClean="0">
                <a:latin typeface="Gill Sans MT" pitchFamily="34" charset="-18"/>
              </a:rPr>
              <a:t>   unijnych</a:t>
            </a:r>
            <a:r>
              <a:rPr lang="pl-PL" sz="1400" dirty="0">
                <a:latin typeface="Gill Sans MT" pitchFamily="34" charset="-18"/>
              </a:rPr>
              <a:t>.</a:t>
            </a: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r>
              <a:rPr lang="pl-PL" sz="1400" dirty="0">
                <a:latin typeface="Gill Sans MT" pitchFamily="34" charset="-18"/>
              </a:rPr>
              <a:t> Poręczenia do kredytów/ pożyczek w walucie polskiej i obcej.</a:t>
            </a: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r>
              <a:rPr lang="pl-PL" sz="1400" dirty="0">
                <a:latin typeface="Gill Sans MT" pitchFamily="34" charset="-18"/>
              </a:rPr>
              <a:t> Minimalna wartość udzielonego poręczenia to </a:t>
            </a:r>
            <a:r>
              <a:rPr lang="pl-PL" sz="1400" dirty="0" smtClean="0">
                <a:latin typeface="Gill Sans MT" pitchFamily="34" charset="-18"/>
              </a:rPr>
              <a:t>10.000 zł</a:t>
            </a:r>
            <a:r>
              <a:rPr lang="pl-PL" sz="1400" dirty="0">
                <a:latin typeface="Gill Sans MT" pitchFamily="34" charset="-18"/>
              </a:rPr>
              <a:t>.</a:t>
            </a: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r>
              <a:rPr lang="pl-PL" sz="1400" dirty="0">
                <a:latin typeface="Gill Sans MT" pitchFamily="34" charset="-18"/>
              </a:rPr>
              <a:t> Maksymalna wartość udzielonego poręczenia to:  </a:t>
            </a:r>
          </a:p>
          <a:p>
            <a:pPr algn="just">
              <a:buClr>
                <a:srgbClr val="002570"/>
              </a:buClr>
            </a:pPr>
            <a:r>
              <a:rPr lang="pl-PL" sz="1400" dirty="0">
                <a:latin typeface="Gill Sans MT" pitchFamily="34" charset="-18"/>
              </a:rPr>
              <a:t>    </a:t>
            </a:r>
            <a:r>
              <a:rPr lang="pl-PL" sz="1400" dirty="0" smtClean="0">
                <a:latin typeface="Gill Sans MT" pitchFamily="34" charset="-18"/>
              </a:rPr>
              <a:t> - 600.000 zł </a:t>
            </a:r>
            <a:r>
              <a:rPr lang="pl-PL" sz="1400" dirty="0">
                <a:latin typeface="Gill Sans MT" pitchFamily="34" charset="-18"/>
              </a:rPr>
              <a:t>dla kredytów/ pożyczek obrotowych ze spłatą </a:t>
            </a:r>
            <a:r>
              <a:rPr lang="pl-PL" sz="1400" dirty="0" smtClean="0">
                <a:latin typeface="Gill Sans MT" pitchFamily="34" charset="-18"/>
              </a:rPr>
              <a:t>jednorazową oraz ratalną                     </a:t>
            </a:r>
          </a:p>
          <a:p>
            <a:pPr algn="just">
              <a:buClr>
                <a:srgbClr val="002570"/>
              </a:buClr>
            </a:pPr>
            <a:r>
              <a:rPr lang="pl-PL" sz="1400" dirty="0" smtClean="0">
                <a:latin typeface="Gill Sans MT" pitchFamily="34" charset="-18"/>
              </a:rPr>
              <a:t>       nieregularną</a:t>
            </a: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</a:pPr>
            <a:r>
              <a:rPr lang="pl-PL" sz="1400" dirty="0" smtClean="0">
                <a:latin typeface="Gill Sans MT" pitchFamily="34" charset="-18"/>
              </a:rPr>
              <a:t>     - 800.000 </a:t>
            </a:r>
            <a:r>
              <a:rPr lang="pl-PL" sz="1400" dirty="0">
                <a:latin typeface="Gill Sans MT" pitchFamily="34" charset="-18"/>
              </a:rPr>
              <a:t>zł dla kredytów/ pożyczek obrotowych ze spłatą ratalną regularną</a:t>
            </a:r>
          </a:p>
          <a:p>
            <a:pPr algn="just">
              <a:buClr>
                <a:srgbClr val="002570"/>
              </a:buClr>
            </a:pPr>
            <a:r>
              <a:rPr lang="pl-PL" sz="1400" dirty="0">
                <a:latin typeface="Gill Sans MT" pitchFamily="34" charset="-18"/>
              </a:rPr>
              <a:t>   </a:t>
            </a:r>
            <a:r>
              <a:rPr lang="pl-PL" sz="1400" dirty="0" smtClean="0">
                <a:latin typeface="Gill Sans MT" pitchFamily="34" charset="-18"/>
              </a:rPr>
              <a:t>  </a:t>
            </a:r>
            <a:r>
              <a:rPr lang="pl-PL" sz="1400" dirty="0">
                <a:latin typeface="Gill Sans MT" pitchFamily="34" charset="-18"/>
              </a:rPr>
              <a:t>- </a:t>
            </a:r>
            <a:r>
              <a:rPr lang="pl-PL" sz="1400" dirty="0" smtClean="0">
                <a:latin typeface="Gill Sans MT" pitchFamily="34" charset="-18"/>
              </a:rPr>
              <a:t>1.400.000 </a:t>
            </a:r>
            <a:r>
              <a:rPr lang="pl-PL" sz="1400" dirty="0">
                <a:latin typeface="Gill Sans MT" pitchFamily="34" charset="-18"/>
              </a:rPr>
              <a:t>zł dla kredytów/ pożyczek inwestycyjnych.</a:t>
            </a:r>
          </a:p>
          <a:p>
            <a:pPr algn="just">
              <a:buClr>
                <a:srgbClr val="002570"/>
              </a:buClr>
            </a:pP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r>
              <a:rPr lang="pl-PL" sz="1400" dirty="0">
                <a:latin typeface="Gill Sans MT" pitchFamily="34" charset="-18"/>
              </a:rPr>
              <a:t> Poręczenia zabezpieczające maksymalnie 60% kwoty kapitału kredytu/ pożyczki.</a:t>
            </a: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r>
              <a:rPr lang="pl-PL" sz="1400" dirty="0">
                <a:latin typeface="Gill Sans MT" pitchFamily="34" charset="-18"/>
              </a:rPr>
              <a:t> Poręczenia na okres maksymalnie 60 miesięcy.</a:t>
            </a: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endParaRPr lang="pl-PL" sz="1400" dirty="0">
              <a:latin typeface="Gill Sans MT" pitchFamily="34" charset="-18"/>
            </a:endParaRP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r>
              <a:rPr lang="pl-PL" sz="1400" dirty="0">
                <a:latin typeface="Gill Sans MT" pitchFamily="34" charset="-18"/>
              </a:rPr>
              <a:t> Rozpatrzenie wniosku – 0 zł.</a:t>
            </a:r>
          </a:p>
        </p:txBody>
      </p:sp>
      <p:pic>
        <p:nvPicPr>
          <p:cNvPr id="6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450" y="1341438"/>
            <a:ext cx="4968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standardowe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03648" y="2276872"/>
          <a:ext cx="6840537" cy="320148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55912"/>
                <a:gridCol w="3984625"/>
              </a:tblGrid>
              <a:tr h="128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Okres poręczenia: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Wysokość prowizji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(Prowizja liczona jest od kwoty objętej poręczeniem za cały okres poręczenia)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 6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od 0,3%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ponad 6 – do 12 miesięcy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od 0,6%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ponad 12 – do 24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od 1,1%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ponad 24 – do 36 miesięcy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od 1,6%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ponad 36 – do 48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od 1,8%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ponad 48 – do 60 miesięcy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od 2,0%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450" y="1341438"/>
            <a:ext cx="53292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krótkoterminowe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259632" y="2060848"/>
            <a:ext cx="63367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 smtClean="0">
                <a:latin typeface="+mj-lt"/>
              </a:rPr>
              <a:t> Poręczenia maksymalnie do 6 miesięcy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endParaRPr lang="pl-PL" sz="1400" dirty="0" smtClean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 smtClean="0">
                <a:latin typeface="Gill Sans MT" pitchFamily="34" charset="-18"/>
              </a:rPr>
              <a:t> Poręczenia do kredytów/ pożyczek w walucie polskiej i obcej.</a:t>
            </a:r>
            <a:endParaRPr lang="pl-PL" sz="1400" dirty="0" smtClean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defRPr/>
            </a:pPr>
            <a:endParaRPr lang="pl-PL" sz="1400" dirty="0" smtClean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 smtClean="0">
                <a:latin typeface="+mj-lt"/>
              </a:rPr>
              <a:t> Minimalna wartość udzielonego poręczenia to 10.000 zł.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endParaRPr lang="pl-PL" sz="1400" dirty="0" smtClean="0">
              <a:latin typeface="+mj-lt"/>
            </a:endParaRPr>
          </a:p>
          <a:p>
            <a:pPr algn="just">
              <a:buClr>
                <a:srgbClr val="002570"/>
              </a:buClr>
              <a:buSzPct val="150000"/>
              <a:buBlip>
                <a:blip r:embed="rId2"/>
              </a:buBlip>
            </a:pPr>
            <a:r>
              <a:rPr lang="pl-PL" sz="1400" dirty="0" smtClean="0">
                <a:latin typeface="+mj-lt"/>
              </a:rPr>
              <a:t>  Maksymalny limit łączny na rzecz jednego przedsiębiorcy to:</a:t>
            </a:r>
          </a:p>
          <a:p>
            <a:pPr algn="just">
              <a:buClr>
                <a:srgbClr val="002570"/>
              </a:buClr>
              <a:buSzPct val="150000"/>
            </a:pPr>
            <a:r>
              <a:rPr lang="pl-PL" sz="1400" dirty="0" smtClean="0">
                <a:latin typeface="+mj-lt"/>
              </a:rPr>
              <a:t>      800.000  zł w przypadku poręczenia kredytu obrotowego</a:t>
            </a:r>
          </a:p>
          <a:p>
            <a:pPr algn="just">
              <a:buClr>
                <a:srgbClr val="002570"/>
              </a:buClr>
              <a:buSzPct val="150000"/>
            </a:pPr>
            <a:r>
              <a:rPr lang="pl-PL" sz="1400" dirty="0" smtClean="0">
                <a:latin typeface="+mj-lt"/>
              </a:rPr>
              <a:t>      1.400.000   zł </a:t>
            </a:r>
            <a:r>
              <a:rPr lang="pl-PL" sz="1400" dirty="0" smtClean="0"/>
              <a:t>w przypadku poręczenia kredytu inwestycyjnego</a:t>
            </a:r>
          </a:p>
          <a:p>
            <a:pPr algn="just">
              <a:buClr>
                <a:srgbClr val="002570"/>
              </a:buClr>
              <a:buSzPct val="150000"/>
            </a:pPr>
            <a:endParaRPr lang="pl-PL" sz="1400" dirty="0" smtClean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 smtClean="0">
                <a:latin typeface="+mj-lt"/>
              </a:rPr>
              <a:t> Poręczenia zabezpieczające maksymalnie 60% kapitału kredytu/ pożyczki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endParaRPr lang="pl-PL" sz="1400" dirty="0" smtClean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 smtClean="0">
                <a:latin typeface="+mj-lt"/>
              </a:rPr>
              <a:t> Poręczenia na okres maksymalnie 6 miesięcy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endParaRPr lang="pl-PL" sz="1400" dirty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2"/>
              </a:buBlip>
              <a:defRPr/>
            </a:pPr>
            <a:r>
              <a:rPr lang="pl-PL" sz="1400" dirty="0" smtClean="0">
                <a:latin typeface="+mj-lt"/>
              </a:rPr>
              <a:t> </a:t>
            </a:r>
            <a:r>
              <a:rPr lang="pl-PL" sz="1400" dirty="0">
                <a:latin typeface="+mj-lt"/>
              </a:rPr>
              <a:t>P</a:t>
            </a:r>
            <a:r>
              <a:rPr lang="pl-PL" sz="1400" dirty="0" smtClean="0">
                <a:latin typeface="+mj-lt"/>
              </a:rPr>
              <a:t>rowizje</a:t>
            </a:r>
            <a:r>
              <a:rPr lang="pl-PL" sz="1400" dirty="0">
                <a:latin typeface="+mj-lt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defRPr/>
            </a:pPr>
            <a:r>
              <a:rPr lang="pl-PL" sz="1400" dirty="0">
                <a:latin typeface="+mj-lt"/>
              </a:rPr>
              <a:t>   </a:t>
            </a:r>
            <a:r>
              <a:rPr lang="pl-PL" sz="1400" dirty="0" smtClean="0">
                <a:latin typeface="+mj-lt"/>
              </a:rPr>
              <a:t>  - </a:t>
            </a:r>
            <a:r>
              <a:rPr lang="pl-PL" sz="1400" dirty="0">
                <a:latin typeface="+mj-lt"/>
              </a:rPr>
              <a:t>stała </a:t>
            </a:r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0,2%</a:t>
            </a:r>
            <a:r>
              <a:rPr lang="pl-PL" sz="1400" dirty="0">
                <a:latin typeface="+mj-lt"/>
              </a:rPr>
              <a:t> za poręczenie na okres do 3  miesięcy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defRPr/>
            </a:pPr>
            <a:r>
              <a:rPr lang="pl-PL" sz="1400" dirty="0">
                <a:latin typeface="+mj-lt"/>
              </a:rPr>
              <a:t>   </a:t>
            </a:r>
            <a:r>
              <a:rPr lang="pl-PL" sz="1400" dirty="0" smtClean="0">
                <a:latin typeface="+mj-lt"/>
              </a:rPr>
              <a:t>  - </a:t>
            </a:r>
            <a:r>
              <a:rPr lang="pl-PL" sz="1400" dirty="0">
                <a:latin typeface="+mj-lt"/>
              </a:rPr>
              <a:t>stała </a:t>
            </a:r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0,3%</a:t>
            </a:r>
            <a:r>
              <a:rPr lang="pl-PL" sz="1400" dirty="0">
                <a:latin typeface="+mj-lt"/>
              </a:rPr>
              <a:t> za poręczenie na okres do 6 miesięcy</a:t>
            </a:r>
          </a:p>
        </p:txBody>
      </p:sp>
      <p:pic>
        <p:nvPicPr>
          <p:cNvPr id="7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59632" y="1268760"/>
            <a:ext cx="66976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</a:t>
            </a: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dla kredytów i pożyczek z limitem do 600.000 zł</a:t>
            </a:r>
            <a:endParaRPr lang="pl-PL" b="1" i="1" dirty="0" smtClean="0">
              <a:solidFill>
                <a:srgbClr val="00B0F0"/>
              </a:solidFill>
              <a:latin typeface="+mj-lt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u="sng" dirty="0" smtClean="0">
                <a:solidFill>
                  <a:srgbClr val="00B0F0"/>
                </a:solidFill>
                <a:latin typeface="+mj-lt"/>
                <a:ea typeface="Batang" pitchFamily="18" charset="-127"/>
              </a:rPr>
              <a:t>obrotowych oraz inwestycyjnych</a:t>
            </a:r>
            <a:r>
              <a:rPr lang="pl-PL" b="1" i="1" dirty="0" smtClean="0">
                <a:solidFill>
                  <a:srgbClr val="00B0F0"/>
                </a:solidFill>
                <a:latin typeface="+mj-lt"/>
                <a:ea typeface="Batang" pitchFamily="18" charset="-127"/>
              </a:rPr>
              <a:t> 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9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380013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31640" y="1916832"/>
            <a:ext cx="71287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4"/>
              </a:buBlip>
              <a:defRPr/>
            </a:pPr>
            <a:r>
              <a:rPr lang="pl-PL" sz="1400" dirty="0">
                <a:latin typeface="+mn-lt"/>
              </a:rPr>
              <a:t>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Poręczenia kredytów i pożyczek 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obrotowych oraz inwestycyjnych, których kwota nie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przekracza 600.000 zł.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4"/>
              </a:buBlip>
              <a:defRPr/>
            </a:pP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 Minimalna wartość udzielonego poręczenia to 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10.000 zł oraz maksymalna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wartość 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udzielonego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poręczenia 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to 480.000 zł.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</a:t>
            </a: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4"/>
              </a:buBlip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Limit łączny na rzecz jednego przedsiębiorcy to: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- 1.400.000 zł dla poręczeń kredytów i pożyczek inwestycyjnych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- 800.000 zł </a:t>
            </a:r>
            <a:r>
              <a:rPr lang="pl-PL" sz="1400" dirty="0" smtClean="0">
                <a:ea typeface="Verdana" pitchFamily="34" charset="0"/>
                <a:cs typeface="Verdana" pitchFamily="34" charset="0"/>
              </a:rPr>
              <a:t>dla poręczeń kredytów i pożyczek obrotowych.</a:t>
            </a:r>
            <a:endParaRPr lang="pl-PL" sz="14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4"/>
              </a:buBlip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4"/>
              </a:buBlip>
              <a:defRPr/>
            </a:pP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 Poręczenia zabezpieczające maksymalnie 60% kapitału kredytu/ pożyczki.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4"/>
              </a:buBlip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4"/>
              </a:buBlip>
              <a:defRPr/>
            </a:pP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 Poręczenia na okres maksymalnie </a:t>
            </a: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36 </a:t>
            </a:r>
            <a:r>
              <a:rPr lang="pl-PL" sz="1400" dirty="0">
                <a:latin typeface="+mn-lt"/>
                <a:ea typeface="Verdana" pitchFamily="34" charset="0"/>
                <a:cs typeface="Verdana" pitchFamily="34" charset="0"/>
              </a:rPr>
              <a:t>miesięcy.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endParaRPr lang="pl-PL" sz="1400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4"/>
              </a:buBlip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Rozpatrzenie wniosku – 0 zł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4"/>
              </a:buBlip>
              <a:defRPr/>
            </a:pPr>
            <a:endParaRPr lang="pl-PL" sz="1400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buBlip>
                <a:blip r:embed="rId4"/>
              </a:buBlip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Prowizje: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- 0,6% za okres do 12 miesięcy poręczenia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- 1,2 % - od 12 do 24 miesięcy poręczenia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2570"/>
              </a:buClr>
              <a:buSzPct val="150000"/>
              <a:defRPr/>
            </a:pPr>
            <a:r>
              <a:rPr lang="pl-PL" sz="1400" dirty="0" smtClean="0">
                <a:latin typeface="+mn-lt"/>
                <a:ea typeface="Verdana" pitchFamily="34" charset="0"/>
                <a:cs typeface="Verdana" pitchFamily="34" charset="0"/>
              </a:rPr>
              <a:t>     - 1,8 % - od 24 do 36 miesięcy poręczenia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Niestandardowy 2">
      <a:dk1>
        <a:sysClr val="windowText" lastClr="000000"/>
      </a:dk1>
      <a:lt1>
        <a:sysClr val="window" lastClr="FFFFFF"/>
      </a:lt1>
      <a:dk2>
        <a:srgbClr val="04617B"/>
      </a:dk2>
      <a:lt2>
        <a:srgbClr val="0B5394"/>
      </a:lt2>
      <a:accent1>
        <a:srgbClr val="0B5394"/>
      </a:accent1>
      <a:accent2>
        <a:srgbClr val="0B5394"/>
      </a:accent2>
      <a:accent3>
        <a:srgbClr val="59A9F2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2277</TotalTime>
  <Words>1209</Words>
  <Application>Microsoft Office PowerPoint</Application>
  <PresentationFormat>Pokaz na ekranie (4:3)</PresentationFormat>
  <Paragraphs>304</Paragraphs>
  <Slides>21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Przesilenie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509</cp:revision>
  <dcterms:created xsi:type="dcterms:W3CDTF">2014-01-20T11:03:54Z</dcterms:created>
  <dcterms:modified xsi:type="dcterms:W3CDTF">2016-03-10T08:48:03Z</dcterms:modified>
</cp:coreProperties>
</file>