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</p:sldMasterIdLst>
  <p:notesMasterIdLst>
    <p:notesMasterId r:id="rId15"/>
  </p:notesMasterIdLst>
  <p:sldIdLst>
    <p:sldId id="270" r:id="rId2"/>
    <p:sldId id="258" r:id="rId3"/>
    <p:sldId id="260" r:id="rId4"/>
    <p:sldId id="259" r:id="rId5"/>
    <p:sldId id="262" r:id="rId6"/>
    <p:sldId id="261" r:id="rId7"/>
    <p:sldId id="263" r:id="rId8"/>
    <p:sldId id="264" r:id="rId9"/>
    <p:sldId id="268" r:id="rId10"/>
    <p:sldId id="267" r:id="rId11"/>
    <p:sldId id="265" r:id="rId12"/>
    <p:sldId id="266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779E"/>
    <a:srgbClr val="2C4C80"/>
    <a:srgbClr val="AA862F"/>
    <a:srgbClr val="DEDBCF"/>
    <a:srgbClr val="001B5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09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73D11B-6225-4379-B9FD-AB96B2CCB18A}" type="doc">
      <dgm:prSet loTypeId="urn:microsoft.com/office/officeart/2005/8/layout/defaul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3986D35-5D1F-482E-8832-3A247EAB1840}">
      <dgm:prSet/>
      <dgm:spPr/>
      <dgm:t>
        <a:bodyPr/>
        <a:lstStyle/>
        <a:p>
          <a:r>
            <a:rPr lang="en-US"/>
            <a:t>organizacja zabaw tematycznych</a:t>
          </a:r>
        </a:p>
      </dgm:t>
    </dgm:pt>
    <dgm:pt modelId="{AFA31E0C-C68A-4AFE-A34E-1E4D46C56634}" type="parTrans" cxnId="{52A53AE9-8917-4CCB-BD25-0F24E158960B}">
      <dgm:prSet/>
      <dgm:spPr/>
      <dgm:t>
        <a:bodyPr/>
        <a:lstStyle/>
        <a:p>
          <a:endParaRPr lang="en-US"/>
        </a:p>
      </dgm:t>
    </dgm:pt>
    <dgm:pt modelId="{0BB195EA-7159-4B0E-837D-090BB4E60F77}" type="sibTrans" cxnId="{52A53AE9-8917-4CCB-BD25-0F24E158960B}">
      <dgm:prSet/>
      <dgm:spPr/>
      <dgm:t>
        <a:bodyPr/>
        <a:lstStyle/>
        <a:p>
          <a:endParaRPr lang="en-US"/>
        </a:p>
      </dgm:t>
    </dgm:pt>
    <dgm:pt modelId="{6B021623-0AE5-4A8D-88DB-D85401358873}">
      <dgm:prSet/>
      <dgm:spPr/>
      <dgm:t>
        <a:bodyPr/>
        <a:lstStyle/>
        <a:p>
          <a:r>
            <a:rPr lang="en-US" dirty="0" err="1"/>
            <a:t>celebrowanie</a:t>
          </a:r>
          <a:r>
            <a:rPr lang="en-US" dirty="0"/>
            <a:t> </a:t>
          </a:r>
          <a:r>
            <a:rPr lang="en-US" dirty="0" err="1"/>
            <a:t>nieoczywistych</a:t>
          </a:r>
          <a:r>
            <a:rPr lang="en-US" dirty="0"/>
            <a:t> </a:t>
          </a:r>
          <a:r>
            <a:rPr lang="en-US" dirty="0" err="1"/>
            <a:t>świąt</a:t>
          </a:r>
          <a:endParaRPr lang="en-US" dirty="0"/>
        </a:p>
      </dgm:t>
    </dgm:pt>
    <dgm:pt modelId="{0C4F6222-E1A5-44CD-8703-4D0DCCDD8195}" type="parTrans" cxnId="{2BE69BBB-9757-47AC-AF5C-948D332CB7BB}">
      <dgm:prSet/>
      <dgm:spPr/>
      <dgm:t>
        <a:bodyPr/>
        <a:lstStyle/>
        <a:p>
          <a:endParaRPr lang="en-US"/>
        </a:p>
      </dgm:t>
    </dgm:pt>
    <dgm:pt modelId="{5AC0005A-877F-44CF-A400-BEBDA329568F}" type="sibTrans" cxnId="{2BE69BBB-9757-47AC-AF5C-948D332CB7BB}">
      <dgm:prSet/>
      <dgm:spPr/>
      <dgm:t>
        <a:bodyPr/>
        <a:lstStyle/>
        <a:p>
          <a:endParaRPr lang="en-US"/>
        </a:p>
      </dgm:t>
    </dgm:pt>
    <dgm:pt modelId="{583C234D-285C-47E1-9721-210C8E61E811}" type="pres">
      <dgm:prSet presAssocID="{9C73D11B-6225-4379-B9FD-AB96B2CCB18A}" presName="diagram" presStyleCnt="0">
        <dgm:presLayoutVars>
          <dgm:dir/>
          <dgm:resizeHandles val="exact"/>
        </dgm:presLayoutVars>
      </dgm:prSet>
      <dgm:spPr/>
    </dgm:pt>
    <dgm:pt modelId="{0CAFFDD0-1E84-4E92-BDBD-44D29FCEF39C}" type="pres">
      <dgm:prSet presAssocID="{A3986D35-5D1F-482E-8832-3A247EAB1840}" presName="node" presStyleLbl="node1" presStyleIdx="0" presStyleCnt="2" custLinFactNeighborX="838" custLinFactNeighborY="-128">
        <dgm:presLayoutVars>
          <dgm:bulletEnabled val="1"/>
        </dgm:presLayoutVars>
      </dgm:prSet>
      <dgm:spPr/>
    </dgm:pt>
    <dgm:pt modelId="{D00F6EB2-DA13-4C9C-8553-7D625D6BA245}" type="pres">
      <dgm:prSet presAssocID="{0BB195EA-7159-4B0E-837D-090BB4E60F77}" presName="sibTrans" presStyleCnt="0"/>
      <dgm:spPr/>
    </dgm:pt>
    <dgm:pt modelId="{2CEE5206-673B-409A-94FB-2CFD3448843D}" type="pres">
      <dgm:prSet presAssocID="{6B021623-0AE5-4A8D-88DB-D85401358873}" presName="node" presStyleLbl="node1" presStyleIdx="1" presStyleCnt="2">
        <dgm:presLayoutVars>
          <dgm:bulletEnabled val="1"/>
        </dgm:presLayoutVars>
      </dgm:prSet>
      <dgm:spPr/>
    </dgm:pt>
  </dgm:ptLst>
  <dgm:cxnLst>
    <dgm:cxn modelId="{8DBECF3C-E2C6-496B-B69B-D95DE3D5120C}" type="presOf" srcId="{A3986D35-5D1F-482E-8832-3A247EAB1840}" destId="{0CAFFDD0-1E84-4E92-BDBD-44D29FCEF39C}" srcOrd="0" destOrd="0" presId="urn:microsoft.com/office/officeart/2005/8/layout/default"/>
    <dgm:cxn modelId="{E0EDC4A1-D665-434D-A305-343E722B3049}" type="presOf" srcId="{6B021623-0AE5-4A8D-88DB-D85401358873}" destId="{2CEE5206-673B-409A-94FB-2CFD3448843D}" srcOrd="0" destOrd="0" presId="urn:microsoft.com/office/officeart/2005/8/layout/default"/>
    <dgm:cxn modelId="{2BE69BBB-9757-47AC-AF5C-948D332CB7BB}" srcId="{9C73D11B-6225-4379-B9FD-AB96B2CCB18A}" destId="{6B021623-0AE5-4A8D-88DB-D85401358873}" srcOrd="1" destOrd="0" parTransId="{0C4F6222-E1A5-44CD-8703-4D0DCCDD8195}" sibTransId="{5AC0005A-877F-44CF-A400-BEBDA329568F}"/>
    <dgm:cxn modelId="{BD4B2FCC-AC4B-44DF-9021-EF6DF1E7DE6D}" type="presOf" srcId="{9C73D11B-6225-4379-B9FD-AB96B2CCB18A}" destId="{583C234D-285C-47E1-9721-210C8E61E811}" srcOrd="0" destOrd="0" presId="urn:microsoft.com/office/officeart/2005/8/layout/default"/>
    <dgm:cxn modelId="{52A53AE9-8917-4CCB-BD25-0F24E158960B}" srcId="{9C73D11B-6225-4379-B9FD-AB96B2CCB18A}" destId="{A3986D35-5D1F-482E-8832-3A247EAB1840}" srcOrd="0" destOrd="0" parTransId="{AFA31E0C-C68A-4AFE-A34E-1E4D46C56634}" sibTransId="{0BB195EA-7159-4B0E-837D-090BB4E60F77}"/>
    <dgm:cxn modelId="{3EE5D01D-FBF1-4E5E-8927-89053C68538C}" type="presParOf" srcId="{583C234D-285C-47E1-9721-210C8E61E811}" destId="{0CAFFDD0-1E84-4E92-BDBD-44D29FCEF39C}" srcOrd="0" destOrd="0" presId="urn:microsoft.com/office/officeart/2005/8/layout/default"/>
    <dgm:cxn modelId="{8D1E0149-D9EA-4EDD-9673-ADD920E45155}" type="presParOf" srcId="{583C234D-285C-47E1-9721-210C8E61E811}" destId="{D00F6EB2-DA13-4C9C-8553-7D625D6BA245}" srcOrd="1" destOrd="0" presId="urn:microsoft.com/office/officeart/2005/8/layout/default"/>
    <dgm:cxn modelId="{DFAB1C4A-CB3D-4B76-9606-CF7A57602F49}" type="presParOf" srcId="{583C234D-285C-47E1-9721-210C8E61E811}" destId="{2CEE5206-673B-409A-94FB-2CFD3448843D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AFFDD0-1E84-4E92-BDBD-44D29FCEF39C}">
      <dsp:nvSpPr>
        <dsp:cNvPr id="0" name=""/>
        <dsp:cNvSpPr/>
      </dsp:nvSpPr>
      <dsp:spPr>
        <a:xfrm>
          <a:off x="92458" y="0"/>
          <a:ext cx="2999073" cy="179944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organizacja zabaw tematycznych</a:t>
          </a:r>
        </a:p>
      </dsp:txBody>
      <dsp:txXfrm>
        <a:off x="92458" y="0"/>
        <a:ext cx="2999073" cy="1799444"/>
      </dsp:txXfrm>
    </dsp:sp>
    <dsp:sp modelId="{2CEE5206-673B-409A-94FB-2CFD3448843D}">
      <dsp:nvSpPr>
        <dsp:cNvPr id="0" name=""/>
        <dsp:cNvSpPr/>
      </dsp:nvSpPr>
      <dsp:spPr>
        <a:xfrm>
          <a:off x="67326" y="2099403"/>
          <a:ext cx="2999073" cy="179944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celebrowanie</a:t>
          </a:r>
          <a:r>
            <a:rPr lang="en-US" sz="2900" kern="1200" dirty="0"/>
            <a:t> </a:t>
          </a:r>
          <a:r>
            <a:rPr lang="en-US" sz="2900" kern="1200" dirty="0" err="1"/>
            <a:t>nieoczywistych</a:t>
          </a:r>
          <a:r>
            <a:rPr lang="en-US" sz="2900" kern="1200" dirty="0"/>
            <a:t> </a:t>
          </a:r>
          <a:r>
            <a:rPr lang="en-US" sz="2900" kern="1200" dirty="0" err="1"/>
            <a:t>świąt</a:t>
          </a:r>
          <a:endParaRPr lang="en-US" sz="2900" kern="1200" dirty="0"/>
        </a:p>
      </dsp:txBody>
      <dsp:txXfrm>
        <a:off x="67326" y="2099403"/>
        <a:ext cx="2999073" cy="1799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5DCBD-8209-4B86-BB3F-4D0727342431}" type="datetimeFigureOut">
              <a:rPr lang="pl-PL" smtClean="0"/>
              <a:t>2018-10-05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C7F0A-F562-4737-9DC8-1C1283105F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021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C7F0A-F562-4737-9DC8-1C1283105F30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2533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D5D6C993-C19E-42C8-A90C-CDD528808F11}" type="datetimeFigureOut">
              <a:rPr lang="pl-PL" smtClean="0"/>
              <a:t>2018-10-05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pl-PL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1F75A741-075B-443E-8252-1EA6F4AEE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835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C993-C19E-42C8-A90C-CDD528808F11}" type="datetimeFigureOut">
              <a:rPr lang="pl-PL" smtClean="0"/>
              <a:t>2018-10-05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5A741-075B-443E-8252-1EA6F4AEE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893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C993-C19E-42C8-A90C-CDD528808F11}" type="datetimeFigureOut">
              <a:rPr lang="pl-PL" smtClean="0"/>
              <a:t>2018-10-05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5A741-075B-443E-8252-1EA6F4AEE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4594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C993-C19E-42C8-A90C-CDD528808F11}" type="datetimeFigureOut">
              <a:rPr lang="pl-PL" smtClean="0"/>
              <a:t>2018-10-05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5A741-075B-443E-8252-1EA6F4AEE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781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C993-C19E-42C8-A90C-CDD528808F11}" type="datetimeFigureOut">
              <a:rPr lang="pl-PL" smtClean="0"/>
              <a:t>2018-10-05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5A741-075B-443E-8252-1EA6F4AEE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589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C993-C19E-42C8-A90C-CDD528808F11}" type="datetimeFigureOut">
              <a:rPr lang="pl-PL" smtClean="0"/>
              <a:t>2018-10-05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5A741-075B-443E-8252-1EA6F4AEE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9140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C993-C19E-42C8-A90C-CDD528808F11}" type="datetimeFigureOut">
              <a:rPr lang="pl-PL" smtClean="0"/>
              <a:t>2018-10-05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5A741-075B-443E-8252-1EA6F4AEE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5869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C993-C19E-42C8-A90C-CDD528808F11}" type="datetimeFigureOut">
              <a:rPr lang="pl-PL" smtClean="0"/>
              <a:t>2018-10-05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5A741-075B-443E-8252-1EA6F4AEE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5109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C993-C19E-42C8-A90C-CDD528808F11}" type="datetimeFigureOut">
              <a:rPr lang="pl-PL" smtClean="0"/>
              <a:t>2018-10-05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5A741-075B-443E-8252-1EA6F4AEE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927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C993-C19E-42C8-A90C-CDD528808F11}" type="datetimeFigureOut">
              <a:rPr lang="pl-PL" smtClean="0"/>
              <a:t>2018-10-05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5A741-075B-443E-8252-1EA6F4AEE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4585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C993-C19E-42C8-A90C-CDD528808F11}" type="datetimeFigureOut">
              <a:rPr lang="pl-PL" smtClean="0"/>
              <a:t>2018-10-05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5A741-075B-443E-8252-1EA6F4AEE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5746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C993-C19E-42C8-A90C-CDD528808F11}" type="datetimeFigureOut">
              <a:rPr lang="pl-PL" smtClean="0"/>
              <a:t>2018-10-05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5A741-075B-443E-8252-1EA6F4AEE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9629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C993-C19E-42C8-A90C-CDD528808F11}" type="datetimeFigureOut">
              <a:rPr lang="pl-PL" smtClean="0"/>
              <a:t>2018-10-05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5A741-075B-443E-8252-1EA6F4AEE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404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C993-C19E-42C8-A90C-CDD528808F11}" type="datetimeFigureOut">
              <a:rPr lang="pl-PL" smtClean="0"/>
              <a:t>2018-10-05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5A741-075B-443E-8252-1EA6F4AEE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4955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C993-C19E-42C8-A90C-CDD528808F11}" type="datetimeFigureOut">
              <a:rPr lang="pl-PL" smtClean="0"/>
              <a:t>2018-10-05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5A741-075B-443E-8252-1EA6F4AEE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1472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C993-C19E-42C8-A90C-CDD528808F11}" type="datetimeFigureOut">
              <a:rPr lang="pl-PL" smtClean="0"/>
              <a:t>2018-10-05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5A741-075B-443E-8252-1EA6F4AEE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2526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C993-C19E-42C8-A90C-CDD528808F11}" type="datetimeFigureOut">
              <a:rPr lang="pl-PL" smtClean="0"/>
              <a:t>2018-10-05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5A741-075B-443E-8252-1EA6F4AEE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121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D5D6C993-C19E-42C8-A90C-CDD528808F11}" type="datetimeFigureOut">
              <a:rPr lang="pl-PL" smtClean="0"/>
              <a:t>2018-10-05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1F75A741-075B-443E-8252-1EA6F4AEE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3390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3.jpg"/><Relationship Id="rId7" Type="http://schemas.openxmlformats.org/officeDocument/2006/relationships/diagramData" Target="../diagrams/data1.xml"/><Relationship Id="rId12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11" Type="http://schemas.microsoft.com/office/2007/relationships/diagramDrawing" Target="../diagrams/drawing1.xml"/><Relationship Id="rId5" Type="http://schemas.openxmlformats.org/officeDocument/2006/relationships/image" Target="../media/image15.jp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4.jpg"/><Relationship Id="rId9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33B913D-B14C-44F8-8B26-6EEA71A08A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1" b="190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750BF985-FC3C-4FC2-9E4F-4B4B73584DE2}"/>
              </a:ext>
            </a:extLst>
          </p:cNvPr>
          <p:cNvSpPr/>
          <p:nvPr/>
        </p:nvSpPr>
        <p:spPr>
          <a:xfrm>
            <a:off x="10420788" y="0"/>
            <a:ext cx="719328" cy="114604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 descr="Obraz zawierający grafika wektorowa&#10;&#10;Opis wygenerowany przy wysokim poziomie pewności">
            <a:extLst>
              <a:ext uri="{FF2B5EF4-FFF2-40B4-BE49-F238E27FC236}">
                <a16:creationId xmlns:a16="http://schemas.microsoft.com/office/drawing/2014/main" id="{FB9D76D9-AA97-40AB-BBE8-84FF7F2B3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10" y="472145"/>
            <a:ext cx="510604" cy="51025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3E46053-C28D-4041-B40A-BC86503CAB65}"/>
              </a:ext>
            </a:extLst>
          </p:cNvPr>
          <p:cNvSpPr txBox="1"/>
          <p:nvPr/>
        </p:nvSpPr>
        <p:spPr>
          <a:xfrm>
            <a:off x="398835" y="5583677"/>
            <a:ext cx="6770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>
                <a:solidFill>
                  <a:srgbClr val="002060"/>
                </a:solidFill>
              </a:rPr>
              <a:t>ŁĄCZYMY Z PASJĄ</a:t>
            </a:r>
          </a:p>
        </p:txBody>
      </p:sp>
    </p:spTree>
    <p:extLst>
      <p:ext uri="{BB962C8B-B14F-4D97-AF65-F5344CB8AC3E}">
        <p14:creationId xmlns:p14="http://schemas.microsoft.com/office/powerpoint/2010/main" val="2949649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9A8DB82-86DE-41D7-8C3F-BA1F0FE9B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AF9E1A7-3690-4A7D-95D4-D376BC586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75DE0DA-CFEB-436E-8059-3F574F9E5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30F0AD-0BEF-4F7E-BBAD-9C4ECF0CD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0831102-4F37-4C69-8C56-B1D6A509D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D5BB450-AC20-4CFA-8709-46463BDE7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55A3AE7-B15C-4D81-A4E9-21BC9D3015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754B6A71-2AD1-4F45-8D25-82327EFB5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14A364F5-69E0-49F9-9E6D-13F16F7FF4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07E71549-9386-41C6-B9DE-8F00165FED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B4B7C0AF-2DDA-402A-A38E-429A634ED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9674B87-B7AA-4FDD-B75B-0E6F82BFA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67027"/>
            <a:chOff x="0" y="-2373"/>
            <a:chExt cx="12192000" cy="686702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779CFA5-3E2E-44AE-8901-888F319BB0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39">
              <a:extLst>
                <a:ext uri="{FF2B5EF4-FFF2-40B4-BE49-F238E27FC236}">
                  <a16:creationId xmlns:a16="http://schemas.microsoft.com/office/drawing/2014/main" id="{6267043B-4282-450D-A595-165512D91D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Oval 40">
              <a:extLst>
                <a:ext uri="{FF2B5EF4-FFF2-40B4-BE49-F238E27FC236}">
                  <a16:creationId xmlns:a16="http://schemas.microsoft.com/office/drawing/2014/main" id="{C3ECCE6B-7124-49F7-A9F7-846F18D23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Oval 41">
              <a:extLst>
                <a:ext uri="{FF2B5EF4-FFF2-40B4-BE49-F238E27FC236}">
                  <a16:creationId xmlns:a16="http://schemas.microsoft.com/office/drawing/2014/main" id="{E4B22195-E753-4CEB-9376-1E4C70F9D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321F675-966F-4F38-9E8C-EF813E7B0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C1E1FED-8209-4304-BD7B-1E364C44A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F77DFC8-AD0F-4293-A5B0-A4B35B41D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94608" y="402165"/>
              <a:ext cx="657405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1A536217-7B6F-4117-90B1-9D52A5791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11FF4C96-6962-4FEB-8800-B664A2ACC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309CC5A8-B34F-420B-82A5-2B885B247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53" name="pole tekstowe 3">
            <a:extLst>
              <a:ext uri="{FF2B5EF4-FFF2-40B4-BE49-F238E27FC236}">
                <a16:creationId xmlns:a16="http://schemas.microsoft.com/office/drawing/2014/main" id="{FCC4DEC7-74DF-4EE3-9E9C-16B994105841}"/>
              </a:ext>
            </a:extLst>
          </p:cNvPr>
          <p:cNvSpPr txBox="1"/>
          <p:nvPr/>
        </p:nvSpPr>
        <p:spPr>
          <a:xfrm>
            <a:off x="952651" y="2979490"/>
            <a:ext cx="3708904" cy="899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Młodzi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młodym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pl-PL" sz="2400" dirty="0">
                <a:solidFill>
                  <a:schemeClr val="bg1"/>
                </a:solidFill>
              </a:rPr>
              <a:t>G</a:t>
            </a:r>
            <a:r>
              <a:rPr lang="en-US" sz="2400" dirty="0" err="1">
                <a:solidFill>
                  <a:schemeClr val="bg1"/>
                </a:solidFill>
              </a:rPr>
              <a:t>rasz</a:t>
            </a:r>
            <a:r>
              <a:rPr lang="en-US" sz="2400" dirty="0">
                <a:solidFill>
                  <a:schemeClr val="bg1"/>
                </a:solidFill>
              </a:rPr>
              <a:t> o </a:t>
            </a:r>
            <a:r>
              <a:rPr lang="en-US" sz="2400" dirty="0" err="1">
                <a:solidFill>
                  <a:schemeClr val="bg1"/>
                </a:solidFill>
              </a:rPr>
              <a:t>płatny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staż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Obraz 2" descr="Obraz zawierający osoba, laptop, mężczyzna, wewnątrz&#10;&#10;Opis wygenerowany przy bardzo wysokim poziomie pewności">
            <a:extLst>
              <a:ext uri="{FF2B5EF4-FFF2-40B4-BE49-F238E27FC236}">
                <a16:creationId xmlns:a16="http://schemas.microsoft.com/office/drawing/2014/main" id="{F127426F-8525-4F0D-8F26-42CDE8477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2" r="6233" b="1"/>
          <a:stretch/>
        </p:blipFill>
        <p:spPr>
          <a:xfrm>
            <a:off x="4957993" y="680863"/>
            <a:ext cx="6766857" cy="5558818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6E07BC7-FAEA-458C-90C9-A68082FBB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9" name="Obraz 18" descr="Obraz zawierający grafika wektorowa&#10;&#10;Opis wygenerowany przy wysokim poziomie pewności">
            <a:extLst>
              <a:ext uri="{FF2B5EF4-FFF2-40B4-BE49-F238E27FC236}">
                <a16:creationId xmlns:a16="http://schemas.microsoft.com/office/drawing/2014/main" id="{66B662DC-9C5C-4570-9264-B60F9A85D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10" y="472145"/>
            <a:ext cx="510604" cy="5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81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C4C80"/>
            </a:gs>
            <a:gs pos="51000">
              <a:srgbClr val="92D050"/>
            </a:gs>
            <a:gs pos="100000">
              <a:srgbClr val="4677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5A026A4B-276D-4B48-AB81-A3AA24BD6FD3}"/>
              </a:ext>
            </a:extLst>
          </p:cNvPr>
          <p:cNvSpPr txBox="1"/>
          <p:nvPr/>
        </p:nvSpPr>
        <p:spPr>
          <a:xfrm>
            <a:off x="1860152" y="2090802"/>
            <a:ext cx="8825658" cy="1653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pl-PL" sz="5400" dirty="0">
                <a:latin typeface="+mj-lt"/>
                <a:ea typeface="+mj-ea"/>
                <a:cs typeface="+mj-cs"/>
              </a:rPr>
              <a:t>POZYTYWNA ATMOSFERA W PRACY </a:t>
            </a:r>
            <a:endParaRPr lang="en-US" sz="5400" dirty="0">
              <a:latin typeface="+mj-lt"/>
              <a:ea typeface="+mj-ea"/>
              <a:cs typeface="+mj-cs"/>
            </a:endParaRPr>
          </a:p>
        </p:txBody>
      </p:sp>
      <p:pic>
        <p:nvPicPr>
          <p:cNvPr id="12" name="Obraz 11" descr="Obraz zawierający grafika wektorowa&#10;&#10;Opis wygenerowany przy wysokim poziomie pewności">
            <a:extLst>
              <a:ext uri="{FF2B5EF4-FFF2-40B4-BE49-F238E27FC236}">
                <a16:creationId xmlns:a16="http://schemas.microsoft.com/office/drawing/2014/main" id="{7F2B1F90-8A7D-421D-9CE1-31766A1D7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10" y="472145"/>
            <a:ext cx="510604" cy="51025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4723CBF-B43C-4B92-9641-B681821FFFC4}"/>
              </a:ext>
            </a:extLst>
          </p:cNvPr>
          <p:cNvSpPr txBox="1"/>
          <p:nvPr/>
        </p:nvSpPr>
        <p:spPr>
          <a:xfrm>
            <a:off x="963561" y="3920830"/>
            <a:ext cx="10618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i="1" dirty="0"/>
              <a:t>Przez atmosferę budujemy szacunek do pracy i siebie nawzajem. Budujemy zgrany zespół ludzi, </a:t>
            </a:r>
            <a:r>
              <a:rPr lang="pl-PL" sz="2000" i="1" dirty="0" err="1"/>
              <a:t>kt</a:t>
            </a:r>
            <a:r>
              <a:rPr lang="es-ES_tradnl" sz="2000" i="1" dirty="0"/>
              <a:t>ó</a:t>
            </a:r>
            <a:r>
              <a:rPr lang="pl-PL" sz="2000" i="1" dirty="0" err="1"/>
              <a:t>rzy</a:t>
            </a:r>
            <a:r>
              <a:rPr lang="pl-PL" sz="2000" i="1" dirty="0"/>
              <a:t> mimo odmiennych przekonań, wyznań, pogląd</a:t>
            </a:r>
            <a:r>
              <a:rPr lang="es-ES_tradnl" sz="2000" i="1" dirty="0"/>
              <a:t>ó</a:t>
            </a:r>
            <a:r>
              <a:rPr lang="pl-PL" sz="2000" i="1" dirty="0"/>
              <a:t>w potrafią pracować ze sobą ramie w ramię.</a:t>
            </a:r>
          </a:p>
          <a:p>
            <a:pPr algn="ctr"/>
            <a:endParaRPr lang="pl-PL" sz="2000" i="1" dirty="0"/>
          </a:p>
        </p:txBody>
      </p:sp>
    </p:spTree>
    <p:extLst>
      <p:ext uri="{BB962C8B-B14F-4D97-AF65-F5344CB8AC3E}">
        <p14:creationId xmlns:p14="http://schemas.microsoft.com/office/powerpoint/2010/main" val="3401852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E0A491F-8934-41C8-A6E7-E143F456E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23554E2-97C0-43D2-931B-82048ED92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DF2788D3-A8BC-4C01-9812-BC8E90905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6D3E1174-E0F9-4C72-951A-7351B2F8F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DB5991D-77FE-4280-BD8A-085E30722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3D176C45-DE56-4EF4-84AB-47B54EE5B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5FE2037A-96E3-48B5-A618-753CB39DE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8" name="Freeform 5">
              <a:extLst>
                <a:ext uri="{FF2B5EF4-FFF2-40B4-BE49-F238E27FC236}">
                  <a16:creationId xmlns:a16="http://schemas.microsoft.com/office/drawing/2014/main" id="{EAED23CB-7B1F-41E3-98C7-CF6EE646A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9" name="Freeform 5">
              <a:extLst>
                <a:ext uri="{FF2B5EF4-FFF2-40B4-BE49-F238E27FC236}">
                  <a16:creationId xmlns:a16="http://schemas.microsoft.com/office/drawing/2014/main" id="{5B3ED508-DEAC-4406-AEF2-9E471011A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0" name="Freeform 5">
              <a:extLst>
                <a:ext uri="{FF2B5EF4-FFF2-40B4-BE49-F238E27FC236}">
                  <a16:creationId xmlns:a16="http://schemas.microsoft.com/office/drawing/2014/main" id="{C43FD5F3-9D66-4F82-8933-AC409D93A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7F14F3F9-345E-4B2D-93B0-E5CA742CB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5EB9487-0C07-4E10-95A2-93C2106DA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F63A221-C2F0-473A-B5BE-124EF278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6" name="Freeform 5">
              <a:extLst>
                <a:ext uri="{FF2B5EF4-FFF2-40B4-BE49-F238E27FC236}">
                  <a16:creationId xmlns:a16="http://schemas.microsoft.com/office/drawing/2014/main" id="{7DA78171-3062-47B4-BB1B-D100BCF83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10" name="Obraz 9" descr="Obraz zawierający osoba, stojące, ściana, podłoże&#10;&#10;Opis wygenerowany przy bardzo wysokim poziomie pewności">
            <a:extLst>
              <a:ext uri="{FF2B5EF4-FFF2-40B4-BE49-F238E27FC236}">
                <a16:creationId xmlns:a16="http://schemas.microsoft.com/office/drawing/2014/main" id="{1C8C400D-1340-4EC4-A45E-3201C5F56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9" r="3" b="42438"/>
          <a:stretch/>
        </p:blipFill>
        <p:spPr>
          <a:xfrm>
            <a:off x="4483764" y="466305"/>
            <a:ext cx="3537767" cy="2888346"/>
          </a:xfrm>
          <a:prstGeom prst="rect">
            <a:avLst/>
          </a:prstGeom>
        </p:spPr>
      </p:pic>
      <p:pic>
        <p:nvPicPr>
          <p:cNvPr id="6" name="Obraz 5" descr="Obraz zawierający osoba, wewnątrz, kobieta&#10;&#10;Opis wygenerowany przy bardzo wysokim poziomie pewności">
            <a:extLst>
              <a:ext uri="{FF2B5EF4-FFF2-40B4-BE49-F238E27FC236}">
                <a16:creationId xmlns:a16="http://schemas.microsoft.com/office/drawing/2014/main" id="{832AF219-BA51-4183-AD8C-A57FA22AF2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4" b="3"/>
          <a:stretch/>
        </p:blipFill>
        <p:spPr>
          <a:xfrm>
            <a:off x="8136897" y="472401"/>
            <a:ext cx="3565011" cy="2910587"/>
          </a:xfrm>
          <a:prstGeom prst="rect">
            <a:avLst/>
          </a:prstGeom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id="{E13A2AE2-14E7-4A11-9786-6A0445243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684BA62-AAF6-484D-946F-CB7105A56A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r="-4" b="-4"/>
          <a:stretch/>
        </p:blipFill>
        <p:spPr>
          <a:xfrm>
            <a:off x="4449053" y="3475010"/>
            <a:ext cx="3572478" cy="2916685"/>
          </a:xfrm>
          <a:prstGeom prst="rect">
            <a:avLst/>
          </a:prstGeom>
        </p:spPr>
      </p:pic>
      <p:pic>
        <p:nvPicPr>
          <p:cNvPr id="8" name="Obraz 7" descr="Obraz zawierający osoba, wewnątrz, sufit, podłoże&#10;&#10;Opis wygenerowany przy bardzo wysokim poziomie pewności">
            <a:extLst>
              <a:ext uri="{FF2B5EF4-FFF2-40B4-BE49-F238E27FC236}">
                <a16:creationId xmlns:a16="http://schemas.microsoft.com/office/drawing/2014/main" id="{97AC8561-1567-4695-82C2-48845BEA7F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4" b="-4"/>
          <a:stretch/>
        </p:blipFill>
        <p:spPr>
          <a:xfrm>
            <a:off x="8136897" y="3475012"/>
            <a:ext cx="3572478" cy="2916683"/>
          </a:xfrm>
          <a:prstGeom prst="rect">
            <a:avLst/>
          </a:prstGeom>
        </p:spPr>
      </p:pic>
      <p:graphicFrame>
        <p:nvGraphicFramePr>
          <p:cNvPr id="96" name="pole tekstowe 1">
            <a:extLst>
              <a:ext uri="{FF2B5EF4-FFF2-40B4-BE49-F238E27FC236}">
                <a16:creationId xmlns:a16="http://schemas.microsoft.com/office/drawing/2014/main" id="{FB2AC247-D3F6-4F99-8D4C-2F11ADC4FB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0658848"/>
              </p:ext>
            </p:extLst>
          </p:nvPr>
        </p:nvGraphicFramePr>
        <p:xfrm>
          <a:off x="879634" y="1597827"/>
          <a:ext cx="3133726" cy="3898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9" name="Obraz 58" descr="Obraz zawierający grafika wektorowa&#10;&#10;Opis wygenerowany przy wysokim poziomie pewności">
            <a:extLst>
              <a:ext uri="{FF2B5EF4-FFF2-40B4-BE49-F238E27FC236}">
                <a16:creationId xmlns:a16="http://schemas.microsoft.com/office/drawing/2014/main" id="{9C79BD93-9C8D-49A8-9D25-995F671682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10" y="472145"/>
            <a:ext cx="510604" cy="5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79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C4C80"/>
            </a:gs>
            <a:gs pos="51000">
              <a:srgbClr val="92D050"/>
            </a:gs>
            <a:gs pos="100000">
              <a:srgbClr val="4677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5A026A4B-276D-4B48-AB81-A3AA24BD6FD3}"/>
              </a:ext>
            </a:extLst>
          </p:cNvPr>
          <p:cNvSpPr txBox="1"/>
          <p:nvPr/>
        </p:nvSpPr>
        <p:spPr>
          <a:xfrm>
            <a:off x="1683170" y="2602079"/>
            <a:ext cx="9132313" cy="16538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pl-PL" sz="5400" dirty="0"/>
              <a:t>SZACUNEK DO DRUGIEGO CZŁOWIEKA I TOLERANCJA </a:t>
            </a:r>
            <a:endParaRPr lang="en-US" sz="5400" dirty="0">
              <a:latin typeface="+mj-lt"/>
              <a:ea typeface="+mj-ea"/>
              <a:cs typeface="+mj-cs"/>
            </a:endParaRPr>
          </a:p>
        </p:txBody>
      </p:sp>
      <p:pic>
        <p:nvPicPr>
          <p:cNvPr id="12" name="Obraz 11" descr="Obraz zawierający grafika wektorowa&#10;&#10;Opis wygenerowany przy wysokim poziomie pewności">
            <a:extLst>
              <a:ext uri="{FF2B5EF4-FFF2-40B4-BE49-F238E27FC236}">
                <a16:creationId xmlns:a16="http://schemas.microsoft.com/office/drawing/2014/main" id="{7F2B1F90-8A7D-421D-9CE1-31766A1D7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10" y="472145"/>
            <a:ext cx="510604" cy="51025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0D26616-73FC-4966-A8C4-F296EC2820C7}"/>
              </a:ext>
            </a:extLst>
          </p:cNvPr>
          <p:cNvSpPr txBox="1"/>
          <p:nvPr/>
        </p:nvSpPr>
        <p:spPr>
          <a:xfrm>
            <a:off x="4795041" y="4747098"/>
            <a:ext cx="290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Tancbuda </a:t>
            </a:r>
            <a:r>
              <a:rPr lang="pl-PL" dirty="0" err="1"/>
              <a:t>Challange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1081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C9A8DB82-86DE-41D7-8C3F-BA1F0FE9B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AF9E1A7-3690-4A7D-95D4-D376BC586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5DE0DA-CFEB-436E-8059-3F574F9E5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630F0AD-0BEF-4F7E-BBAD-9C4ECF0CD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0831102-4F37-4C69-8C56-B1D6A509D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D5BB450-AC20-4CFA-8709-46463BDE7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55A3AE7-B15C-4D81-A4E9-21BC9D3015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754B6A71-2AD1-4F45-8D25-82327EFB5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14A364F5-69E0-49F9-9E6D-13F16F7FF4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07E71549-9386-41C6-B9DE-8F00165FED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B4B7C0AF-2DDA-402A-A38E-429A634ED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9674B87-B7AA-4FDD-B75B-0E6F82BFA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67027"/>
            <a:chOff x="0" y="-2373"/>
            <a:chExt cx="12192000" cy="6867027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779CFA5-3E2E-44AE-8901-888F319BB0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267043B-4282-450D-A595-165512D91D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3ECCE6B-7124-49F7-A9F7-846F18D23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4B22195-E753-4CEB-9376-1E4C70F9D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321F675-966F-4F38-9E8C-EF813E7B0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C1E1FED-8209-4304-BD7B-1E364C44A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F77DFC8-AD0F-4293-A5B0-A4B35B41D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94608" y="402165"/>
              <a:ext cx="657405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6" name="Freeform 5">
              <a:extLst>
                <a:ext uri="{FF2B5EF4-FFF2-40B4-BE49-F238E27FC236}">
                  <a16:creationId xmlns:a16="http://schemas.microsoft.com/office/drawing/2014/main" id="{1A536217-7B6F-4117-90B1-9D52A5791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11FF4C96-6962-4FEB-8800-B664A2ACC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id="{309CC5A8-B34F-420B-82A5-2B885B247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80" name="pole tekstowe 3">
            <a:extLst>
              <a:ext uri="{FF2B5EF4-FFF2-40B4-BE49-F238E27FC236}">
                <a16:creationId xmlns:a16="http://schemas.microsoft.com/office/drawing/2014/main" id="{5F39C878-EFB3-427A-8239-EE52AFC9BDB2}"/>
              </a:ext>
            </a:extLst>
          </p:cNvPr>
          <p:cNvSpPr txBox="1"/>
          <p:nvPr/>
        </p:nvSpPr>
        <p:spPr>
          <a:xfrm>
            <a:off x="1154955" y="2120900"/>
            <a:ext cx="3133726" cy="389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pl-PL" dirty="0">
                <a:solidFill>
                  <a:schemeClr val="bg1"/>
                </a:solidFill>
              </a:rPr>
              <a:t>n</a:t>
            </a:r>
            <a:r>
              <a:rPr lang="en-US" dirty="0">
                <a:solidFill>
                  <a:schemeClr val="bg1"/>
                </a:solidFill>
              </a:rPr>
              <a:t>a </a:t>
            </a:r>
            <a:r>
              <a:rPr lang="en-US" dirty="0" err="1">
                <a:solidFill>
                  <a:schemeClr val="bg1"/>
                </a:solidFill>
              </a:rPr>
              <a:t>rynku</a:t>
            </a:r>
            <a:r>
              <a:rPr lang="en-US" dirty="0">
                <a:solidFill>
                  <a:schemeClr val="bg1"/>
                </a:solidFill>
              </a:rPr>
              <a:t> od 1984 </a:t>
            </a:r>
            <a:r>
              <a:rPr lang="en-US" dirty="0" err="1">
                <a:solidFill>
                  <a:schemeClr val="bg1"/>
                </a:solidFill>
              </a:rPr>
              <a:t>roku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pl-PL" dirty="0">
                <a:solidFill>
                  <a:schemeClr val="bg1"/>
                </a:solidFill>
              </a:rPr>
              <a:t>j</a:t>
            </a:r>
            <a:r>
              <a:rPr lang="en-US" dirty="0" err="1">
                <a:solidFill>
                  <a:schemeClr val="bg1"/>
                </a:solidFill>
              </a:rPr>
              <a:t>edyni</a:t>
            </a:r>
            <a:r>
              <a:rPr lang="en-US" dirty="0">
                <a:solidFill>
                  <a:schemeClr val="bg1"/>
                </a:solidFill>
              </a:rPr>
              <a:t> w </a:t>
            </a:r>
            <a:r>
              <a:rPr lang="en-US" dirty="0" err="1">
                <a:solidFill>
                  <a:schemeClr val="bg1"/>
                </a:solidFill>
              </a:rPr>
              <a:t>Polsce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pl-PL" dirty="0">
                <a:solidFill>
                  <a:schemeClr val="bg1"/>
                </a:solidFill>
              </a:rPr>
              <a:t>j</a:t>
            </a:r>
            <a:r>
              <a:rPr lang="en-US" dirty="0" err="1">
                <a:solidFill>
                  <a:schemeClr val="bg1"/>
                </a:solidFill>
              </a:rPr>
              <a:t>edni</a:t>
            </a:r>
            <a:r>
              <a:rPr lang="en-US" dirty="0">
                <a:solidFill>
                  <a:schemeClr val="bg1"/>
                </a:solidFill>
              </a:rPr>
              <a:t> z 3 w </a:t>
            </a:r>
            <a:r>
              <a:rPr lang="en-US" dirty="0" err="1">
                <a:solidFill>
                  <a:schemeClr val="bg1"/>
                </a:solidFill>
              </a:rPr>
              <a:t>Europie</a:t>
            </a:r>
            <a:endParaRPr lang="pl-PL" dirty="0">
              <a:solidFill>
                <a:schemeClr val="bg1"/>
              </a:solidFill>
            </a:endParaRP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pl-PL" dirty="0">
                <a:solidFill>
                  <a:schemeClr val="bg1"/>
                </a:solidFill>
              </a:rPr>
              <a:t>rocznie produkujemy 6 mln detali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pl-PL" dirty="0">
                <a:solidFill>
                  <a:schemeClr val="bg1"/>
                </a:solidFill>
              </a:rPr>
              <a:t>przerabiamy 350 ton mosiądzu 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pl-PL" dirty="0">
              <a:solidFill>
                <a:schemeClr val="bg1"/>
              </a:solidFill>
            </a:endParaRP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Obraz 2" descr="Obraz zawierający osoba, ściana, wewnątrz, mężczyzna&#10;&#10;Opis wygenerowany przy bardzo wysokim poziomie pewności">
            <a:extLst>
              <a:ext uri="{FF2B5EF4-FFF2-40B4-BE49-F238E27FC236}">
                <a16:creationId xmlns:a16="http://schemas.microsoft.com/office/drawing/2014/main" id="{D8AF8318-F936-41C5-8F89-1A4F64D1E2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3" b="2"/>
          <a:stretch/>
        </p:blipFill>
        <p:spPr>
          <a:xfrm>
            <a:off x="4974694" y="551497"/>
            <a:ext cx="7005680" cy="5755006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B6E07BC7-FAEA-458C-90C9-A68082FBB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7" name="Obraz 36" descr="Obraz zawierający grafika wektorowa&#10;&#10;Opis wygenerowany przy wysokim poziomie pewności">
            <a:extLst>
              <a:ext uri="{FF2B5EF4-FFF2-40B4-BE49-F238E27FC236}">
                <a16:creationId xmlns:a16="http://schemas.microsoft.com/office/drawing/2014/main" id="{A1020657-A8BB-4CD8-8196-6636D769B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10" y="472145"/>
            <a:ext cx="510604" cy="5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06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C4C80"/>
            </a:gs>
            <a:gs pos="51000">
              <a:srgbClr val="92D050"/>
            </a:gs>
            <a:gs pos="100000">
              <a:srgbClr val="4677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5A026A4B-276D-4B48-AB81-A3AA24BD6FD3}"/>
              </a:ext>
            </a:extLst>
          </p:cNvPr>
          <p:cNvSpPr txBox="1"/>
          <p:nvPr/>
        </p:nvSpPr>
        <p:spPr>
          <a:xfrm>
            <a:off x="1683171" y="1389229"/>
            <a:ext cx="8825658" cy="28701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EMPLOYER BRANDING KIEDYŚ I DZIŚ </a:t>
            </a:r>
          </a:p>
        </p:txBody>
      </p:sp>
      <p:pic>
        <p:nvPicPr>
          <p:cNvPr id="12" name="Obraz 11" descr="Obraz zawierający grafika wektorowa&#10;&#10;Opis wygenerowany przy wysokim poziomie pewności">
            <a:extLst>
              <a:ext uri="{FF2B5EF4-FFF2-40B4-BE49-F238E27FC236}">
                <a16:creationId xmlns:a16="http://schemas.microsoft.com/office/drawing/2014/main" id="{7F2B1F90-8A7D-421D-9CE1-31766A1D7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10" y="472145"/>
            <a:ext cx="510604" cy="5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88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0555480-0B5E-44A9-B12F-2AE89E226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CA1F09-F89B-4143-936E-A46D5611A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52846A-6592-4115-A115-BA735CEB4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osoba, niebo, mężczyzna&#10;&#10;Opis wygenerowany przy wysokim poziomie pewności">
            <a:extLst>
              <a:ext uri="{FF2B5EF4-FFF2-40B4-BE49-F238E27FC236}">
                <a16:creationId xmlns:a16="http://schemas.microsoft.com/office/drawing/2014/main" id="{158E35C0-D90B-4587-92FA-4F4FCA8835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4" b="-2"/>
          <a:stretch/>
        </p:blipFill>
        <p:spPr>
          <a:xfrm>
            <a:off x="1120478" y="1963412"/>
            <a:ext cx="4171187" cy="2688147"/>
          </a:xfrm>
          <a:prstGeom prst="rect">
            <a:avLst/>
          </a:prstGeom>
        </p:spPr>
      </p:pic>
      <p:pic>
        <p:nvPicPr>
          <p:cNvPr id="9" name="Obraz 8" descr="Obraz zawierający grafika wektorowa&#10;&#10;Opis wygenerowany przy wysokim poziomie pewności">
            <a:extLst>
              <a:ext uri="{FF2B5EF4-FFF2-40B4-BE49-F238E27FC236}">
                <a16:creationId xmlns:a16="http://schemas.microsoft.com/office/drawing/2014/main" id="{9AE4973C-DD98-421B-8F74-6BB6DDE50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10" y="306778"/>
            <a:ext cx="510604" cy="510250"/>
          </a:xfrm>
          <a:prstGeom prst="rect">
            <a:avLst/>
          </a:prstGeom>
        </p:spPr>
      </p:pic>
      <p:pic>
        <p:nvPicPr>
          <p:cNvPr id="5" name="Obraz 4" descr="Obraz zawierający osoba, mężczyzna, kostium, stojące&#10;&#10;Opis wygenerowany przy bardzo wysokim poziomie pewności">
            <a:extLst>
              <a:ext uri="{FF2B5EF4-FFF2-40B4-BE49-F238E27FC236}">
                <a16:creationId xmlns:a16="http://schemas.microsoft.com/office/drawing/2014/main" id="{FDE295BD-4D23-4031-A557-B230A78E5B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2180"/>
          <a:stretch/>
        </p:blipFill>
        <p:spPr>
          <a:xfrm>
            <a:off x="6900332" y="2206441"/>
            <a:ext cx="4171187" cy="244511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8F5AC48-0C22-4353-AF1B-0B55E535D8C0}"/>
              </a:ext>
            </a:extLst>
          </p:cNvPr>
          <p:cNvSpPr txBox="1"/>
          <p:nvPr/>
        </p:nvSpPr>
        <p:spPr>
          <a:xfrm>
            <a:off x="1915328" y="5145417"/>
            <a:ext cx="4341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JA PŁACĘ JA RZĄDAM…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F847CCB-09FA-4ECF-882B-501CAED11C47}"/>
              </a:ext>
            </a:extLst>
          </p:cNvPr>
          <p:cNvSpPr txBox="1"/>
          <p:nvPr/>
        </p:nvSpPr>
        <p:spPr>
          <a:xfrm>
            <a:off x="719328" y="727270"/>
            <a:ext cx="1926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i="1" dirty="0"/>
              <a:t>kiedyś: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CDEA809-075F-445A-A578-FE389A03B955}"/>
              </a:ext>
            </a:extLst>
          </p:cNvPr>
          <p:cNvSpPr txBox="1"/>
          <p:nvPr/>
        </p:nvSpPr>
        <p:spPr>
          <a:xfrm>
            <a:off x="7107936" y="5145417"/>
            <a:ext cx="37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92D050"/>
                </a:solidFill>
              </a:rPr>
              <a:t>MY DLA CIEBIE WSZYSTKO DROGI PRACOWNIKU…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FD74EB8-BE57-4584-88C9-3AEC16545D22}"/>
              </a:ext>
            </a:extLst>
          </p:cNvPr>
          <p:cNvSpPr txBox="1"/>
          <p:nvPr/>
        </p:nvSpPr>
        <p:spPr>
          <a:xfrm>
            <a:off x="6412145" y="629265"/>
            <a:ext cx="1099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i="1" dirty="0"/>
              <a:t>dziś: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997FF442-FFBC-4F77-9A02-C5C8AD6127C9}"/>
              </a:ext>
            </a:extLst>
          </p:cNvPr>
          <p:cNvSpPr/>
          <p:nvPr/>
        </p:nvSpPr>
        <p:spPr>
          <a:xfrm>
            <a:off x="10573188" y="-12967"/>
            <a:ext cx="719328" cy="114604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grafika wektorowa&#10;&#10;Opis wygenerowany przy wysokim poziomie pewności">
            <a:extLst>
              <a:ext uri="{FF2B5EF4-FFF2-40B4-BE49-F238E27FC236}">
                <a16:creationId xmlns:a16="http://schemas.microsoft.com/office/drawing/2014/main" id="{85FDB278-09D6-482F-923C-0DFA13663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810" y="459178"/>
            <a:ext cx="510604" cy="5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93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C4C80"/>
            </a:gs>
            <a:gs pos="51000">
              <a:srgbClr val="92D050"/>
            </a:gs>
            <a:gs pos="100000">
              <a:srgbClr val="4677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5A026A4B-276D-4B48-AB81-A3AA24BD6FD3}"/>
              </a:ext>
            </a:extLst>
          </p:cNvPr>
          <p:cNvSpPr txBox="1"/>
          <p:nvPr/>
        </p:nvSpPr>
        <p:spPr>
          <a:xfrm>
            <a:off x="1683171" y="2602079"/>
            <a:ext cx="8825658" cy="1653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pl-PL" sz="5400" dirty="0">
                <a:latin typeface="+mj-lt"/>
                <a:ea typeface="+mj-ea"/>
                <a:cs typeface="+mj-cs"/>
              </a:rPr>
              <a:t>WSPIERAMY MŁODYCH</a:t>
            </a:r>
            <a:br>
              <a:rPr lang="pl-PL" sz="5400" dirty="0">
                <a:latin typeface="+mj-lt"/>
                <a:ea typeface="+mj-ea"/>
                <a:cs typeface="+mj-cs"/>
              </a:rPr>
            </a:br>
            <a:r>
              <a:rPr lang="pl-PL" sz="5400" dirty="0">
                <a:latin typeface="+mj-lt"/>
                <a:ea typeface="+mj-ea"/>
                <a:cs typeface="+mj-cs"/>
              </a:rPr>
              <a:t> W ROZWOJU </a:t>
            </a:r>
            <a:endParaRPr lang="en-US" sz="5400" dirty="0">
              <a:latin typeface="+mj-lt"/>
              <a:ea typeface="+mj-ea"/>
              <a:cs typeface="+mj-cs"/>
            </a:endParaRPr>
          </a:p>
        </p:txBody>
      </p:sp>
      <p:pic>
        <p:nvPicPr>
          <p:cNvPr id="12" name="Obraz 11" descr="Obraz zawierający grafika wektorowa&#10;&#10;Opis wygenerowany przy wysokim poziomie pewności">
            <a:extLst>
              <a:ext uri="{FF2B5EF4-FFF2-40B4-BE49-F238E27FC236}">
                <a16:creationId xmlns:a16="http://schemas.microsoft.com/office/drawing/2014/main" id="{7F2B1F90-8A7D-421D-9CE1-31766A1D7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10" y="472145"/>
            <a:ext cx="510604" cy="5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45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6D75838-7FA2-4AAF-9C77-E34C3B4AD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06B0C47-1CFB-42F6-B66C-063C5B601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801794"/>
            <a:ext cx="11000237" cy="52482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F85B938-6BC7-4B98-9953-B70B36465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Obraz 5" descr="Obraz zawierający trawa, zewnętrzne, osoba, niebo&#10;&#10;Opis wygenerowany przy bardzo wysokim poziomie pewności">
            <a:extLst>
              <a:ext uri="{FF2B5EF4-FFF2-40B4-BE49-F238E27FC236}">
                <a16:creationId xmlns:a16="http://schemas.microsoft.com/office/drawing/2014/main" id="{EEEE6B93-9837-4480-B60C-9818DD6CE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67" y="1652689"/>
            <a:ext cx="4728634" cy="3546475"/>
          </a:xfrm>
          <a:prstGeom prst="rect">
            <a:avLst/>
          </a:prstGeom>
        </p:spPr>
      </p:pic>
      <p:pic>
        <p:nvPicPr>
          <p:cNvPr id="8" name="Obraz 7" descr="Obraz zawierający stół, wewnątrz, osoba, grupa&#10;&#10;Opis wygenerowany przy bardzo wysokim poziomie pewności">
            <a:extLst>
              <a:ext uri="{FF2B5EF4-FFF2-40B4-BE49-F238E27FC236}">
                <a16:creationId xmlns:a16="http://schemas.microsoft.com/office/drawing/2014/main" id="{5BD0AEEE-10F6-429E-970B-B5CCB7DFB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1" y="1652689"/>
            <a:ext cx="4728634" cy="3546475"/>
          </a:xfrm>
          <a:prstGeom prst="rect">
            <a:avLst/>
          </a:prstGeom>
        </p:spPr>
      </p:pic>
      <p:pic>
        <p:nvPicPr>
          <p:cNvPr id="2" name="Obraz 1" descr="Obraz zawierający grafika wektorowa&#10;&#10;Opis wygenerowany przy wysokim poziomie pewności">
            <a:extLst>
              <a:ext uri="{FF2B5EF4-FFF2-40B4-BE49-F238E27FC236}">
                <a16:creationId xmlns:a16="http://schemas.microsoft.com/office/drawing/2014/main" id="{62F8FC02-7637-4831-BA62-A9A33979E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10" y="472145"/>
            <a:ext cx="510604" cy="51025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4892742B-F2EB-4E2E-8E54-7F8262259881}"/>
              </a:ext>
            </a:extLst>
          </p:cNvPr>
          <p:cNvSpPr txBox="1"/>
          <p:nvPr/>
        </p:nvSpPr>
        <p:spPr>
          <a:xfrm>
            <a:off x="7634818" y="5452138"/>
            <a:ext cx="2133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PROJEKT MISTRZ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532BD02-74B8-49FC-8BAC-2C55F9DA3A66}"/>
              </a:ext>
            </a:extLst>
          </p:cNvPr>
          <p:cNvSpPr txBox="1"/>
          <p:nvPr/>
        </p:nvSpPr>
        <p:spPr>
          <a:xfrm>
            <a:off x="2423584" y="544982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MB RALLY TEAM</a:t>
            </a:r>
          </a:p>
        </p:txBody>
      </p:sp>
    </p:spTree>
    <p:extLst>
      <p:ext uri="{BB962C8B-B14F-4D97-AF65-F5344CB8AC3E}">
        <p14:creationId xmlns:p14="http://schemas.microsoft.com/office/powerpoint/2010/main" val="1571675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C4C80"/>
            </a:gs>
            <a:gs pos="51000">
              <a:srgbClr val="92D050"/>
            </a:gs>
            <a:gs pos="100000">
              <a:srgbClr val="4677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5A026A4B-276D-4B48-AB81-A3AA24BD6FD3}"/>
              </a:ext>
            </a:extLst>
          </p:cNvPr>
          <p:cNvSpPr txBox="1"/>
          <p:nvPr/>
        </p:nvSpPr>
        <p:spPr>
          <a:xfrm>
            <a:off x="1683171" y="2602079"/>
            <a:ext cx="8825658" cy="1653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pl-PL" sz="5400" dirty="0">
                <a:latin typeface="+mj-lt"/>
                <a:ea typeface="+mj-ea"/>
                <a:cs typeface="+mj-cs"/>
              </a:rPr>
              <a:t>WSPIERANIE LOKALNEJ SPOŁECZNOŚĆI</a:t>
            </a:r>
            <a:endParaRPr lang="en-US" sz="5400" dirty="0">
              <a:latin typeface="+mj-lt"/>
              <a:ea typeface="+mj-ea"/>
              <a:cs typeface="+mj-cs"/>
            </a:endParaRPr>
          </a:p>
        </p:txBody>
      </p:sp>
      <p:pic>
        <p:nvPicPr>
          <p:cNvPr id="12" name="Obraz 11" descr="Obraz zawierający grafika wektorowa&#10;&#10;Opis wygenerowany przy wysokim poziomie pewności">
            <a:extLst>
              <a:ext uri="{FF2B5EF4-FFF2-40B4-BE49-F238E27FC236}">
                <a16:creationId xmlns:a16="http://schemas.microsoft.com/office/drawing/2014/main" id="{7F2B1F90-8A7D-421D-9CE1-31766A1D7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10" y="472145"/>
            <a:ext cx="510604" cy="5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10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podłoże, wewnątrz, ściana, budynek&#10;&#10;Opis wygenerowany przy bardzo wysokim poziomie pewności">
            <a:extLst>
              <a:ext uri="{FF2B5EF4-FFF2-40B4-BE49-F238E27FC236}">
                <a16:creationId xmlns:a16="http://schemas.microsoft.com/office/drawing/2014/main" id="{EF8FD209-6EFE-4C90-A518-5BC96D73F2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3" r="1" b="11895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10" name="Obraz 9" descr="Obraz zawierający budynek, zewnętrzne, osoba, niebo&#10;&#10;Opis wygenerowany przy bardzo wysokim poziomie pewności">
            <a:extLst>
              <a:ext uri="{FF2B5EF4-FFF2-40B4-BE49-F238E27FC236}">
                <a16:creationId xmlns:a16="http://schemas.microsoft.com/office/drawing/2014/main" id="{91B7E49F-A315-4340-96DC-8FDC40AA56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0" b="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14" name="Obraz 13" descr="Obraz zawierający trawa, zewnętrzne, niebo, osoba&#10;&#10;Opis wygenerowany przy bardzo wysokim poziomie pewności">
            <a:extLst>
              <a:ext uri="{FF2B5EF4-FFF2-40B4-BE49-F238E27FC236}">
                <a16:creationId xmlns:a16="http://schemas.microsoft.com/office/drawing/2014/main" id="{0921D3F5-C77B-406D-A6F1-577A94EF8D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6" b="-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E340DD62-400E-4FDF-A9E6-419B5A74C56F}"/>
              </a:ext>
            </a:extLst>
          </p:cNvPr>
          <p:cNvSpPr/>
          <p:nvPr/>
        </p:nvSpPr>
        <p:spPr>
          <a:xfrm>
            <a:off x="0" y="5899355"/>
            <a:ext cx="1809135" cy="678426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TURNUSY REHABILITACYJNE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DC64E1C-1263-4B36-B5DB-9AA1958FFFA2}"/>
              </a:ext>
            </a:extLst>
          </p:cNvPr>
          <p:cNvSpPr/>
          <p:nvPr/>
        </p:nvSpPr>
        <p:spPr>
          <a:xfrm>
            <a:off x="10382865" y="231059"/>
            <a:ext cx="1809135" cy="678426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BUDOWANIE BUD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3B4B0978-32D9-46DC-8F90-99C2036B6641}"/>
              </a:ext>
            </a:extLst>
          </p:cNvPr>
          <p:cNvSpPr/>
          <p:nvPr/>
        </p:nvSpPr>
        <p:spPr>
          <a:xfrm>
            <a:off x="10382864" y="5899355"/>
            <a:ext cx="1809135" cy="678426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PIKNIKI FIRMOWE</a:t>
            </a:r>
          </a:p>
        </p:txBody>
      </p:sp>
    </p:spTree>
    <p:extLst>
      <p:ext uri="{BB962C8B-B14F-4D97-AF65-F5344CB8AC3E}">
        <p14:creationId xmlns:p14="http://schemas.microsoft.com/office/powerpoint/2010/main" val="2277993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C4C80"/>
            </a:gs>
            <a:gs pos="51000">
              <a:srgbClr val="92D050"/>
            </a:gs>
            <a:gs pos="100000">
              <a:srgbClr val="4677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5A026A4B-276D-4B48-AB81-A3AA24BD6FD3}"/>
              </a:ext>
            </a:extLst>
          </p:cNvPr>
          <p:cNvSpPr txBox="1"/>
          <p:nvPr/>
        </p:nvSpPr>
        <p:spPr>
          <a:xfrm>
            <a:off x="1860152" y="2090802"/>
            <a:ext cx="8825658" cy="1653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pl-PL" sz="5400" dirty="0">
                <a:latin typeface="+mj-lt"/>
                <a:ea typeface="+mj-ea"/>
                <a:cs typeface="+mj-cs"/>
              </a:rPr>
              <a:t>INWESTYCJA W BADANIA </a:t>
            </a:r>
            <a:br>
              <a:rPr lang="pl-PL" sz="5400" dirty="0">
                <a:latin typeface="+mj-lt"/>
                <a:ea typeface="+mj-ea"/>
                <a:cs typeface="+mj-cs"/>
              </a:rPr>
            </a:br>
            <a:r>
              <a:rPr lang="pl-PL" sz="5400" dirty="0">
                <a:latin typeface="+mj-lt"/>
                <a:ea typeface="+mj-ea"/>
                <a:cs typeface="+mj-cs"/>
              </a:rPr>
              <a:t>I ROZWÓJ</a:t>
            </a:r>
            <a:endParaRPr lang="en-US" sz="5400" dirty="0">
              <a:latin typeface="+mj-lt"/>
              <a:ea typeface="+mj-ea"/>
              <a:cs typeface="+mj-cs"/>
            </a:endParaRPr>
          </a:p>
        </p:txBody>
      </p:sp>
      <p:pic>
        <p:nvPicPr>
          <p:cNvPr id="12" name="Obraz 11" descr="Obraz zawierający grafika wektorowa&#10;&#10;Opis wygenerowany przy wysokim poziomie pewności">
            <a:extLst>
              <a:ext uri="{FF2B5EF4-FFF2-40B4-BE49-F238E27FC236}">
                <a16:creationId xmlns:a16="http://schemas.microsoft.com/office/drawing/2014/main" id="{7F2B1F90-8A7D-421D-9CE1-31766A1D7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10" y="472145"/>
            <a:ext cx="510604" cy="51025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4723CBF-B43C-4B92-9641-B681821FFFC4}"/>
              </a:ext>
            </a:extLst>
          </p:cNvPr>
          <p:cNvSpPr txBox="1"/>
          <p:nvPr/>
        </p:nvSpPr>
        <p:spPr>
          <a:xfrm>
            <a:off x="963561" y="3920830"/>
            <a:ext cx="10618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i="1" dirty="0"/>
              <a:t>zatrudnianie inżynier</a:t>
            </a:r>
            <a:r>
              <a:rPr lang="es-ES_tradnl" sz="2400" i="1" dirty="0"/>
              <a:t>ó</a:t>
            </a:r>
            <a:r>
              <a:rPr lang="pl-PL" sz="2400" i="1" dirty="0"/>
              <a:t>w do tworzenia nowych rozwiązań np.: </a:t>
            </a:r>
            <a:endParaRPr lang="pl-PL" sz="2800" i="1" dirty="0"/>
          </a:p>
        </p:txBody>
      </p:sp>
    </p:spTree>
    <p:extLst>
      <p:ext uri="{BB962C8B-B14F-4D97-AF65-F5344CB8AC3E}">
        <p14:creationId xmlns:p14="http://schemas.microsoft.com/office/powerpoint/2010/main" val="108058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 (sala konferencyjna)">
  <a:themeElements>
    <a:clrScheme name="Jon (sala konferencyjna)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Jon (sala konferencyjna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 (sala konferencyjna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86</TotalTime>
  <Words>141</Words>
  <Application>Microsoft Office PowerPoint</Application>
  <PresentationFormat>Panoramiczny</PresentationFormat>
  <Paragraphs>30</Paragraphs>
  <Slides>13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Wingdings 3</vt:lpstr>
      <vt:lpstr>Jon (sala konferencyjna)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 </dc:creator>
  <cp:lastModifiedBy>Małgorzata Bieniaszewska</cp:lastModifiedBy>
  <cp:revision>7</cp:revision>
  <dcterms:created xsi:type="dcterms:W3CDTF">2018-10-02T11:28:14Z</dcterms:created>
  <dcterms:modified xsi:type="dcterms:W3CDTF">2018-10-05T06:13:37Z</dcterms:modified>
</cp:coreProperties>
</file>