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2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64" r:id="rId15"/>
    <p:sldId id="268" r:id="rId16"/>
    <p:sldId id="291" r:id="rId17"/>
    <p:sldId id="292" r:id="rId18"/>
    <p:sldId id="293" r:id="rId19"/>
    <p:sldId id="294" r:id="rId20"/>
    <p:sldId id="265" r:id="rId21"/>
    <p:sldId id="266" r:id="rId22"/>
    <p:sldId id="263" r:id="rId23"/>
    <p:sldId id="274" r:id="rId24"/>
    <p:sldId id="295" r:id="rId25"/>
    <p:sldId id="275" r:id="rId26"/>
    <p:sldId id="267" r:id="rId27"/>
    <p:sldId id="271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ieszka%20Matu&#322;a\Desktop\Zestawienia%20-%20statystyki%20AL%20AM\zagosodarowanie%20IV%20kwarta&#322;%20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Arkusz1!$B$2:$B$21</c:f>
              <c:numCache>
                <c:formatCode>General</c:formatCode>
                <c:ptCount val="20"/>
                <c:pt idx="0">
                  <c:v>1</c:v>
                </c:pt>
                <c:pt idx="1">
                  <c:v>10</c:v>
                </c:pt>
                <c:pt idx="2">
                  <c:v>46</c:v>
                </c:pt>
                <c:pt idx="3">
                  <c:v>0</c:v>
                </c:pt>
                <c:pt idx="4">
                  <c:v>5</c:v>
                </c:pt>
                <c:pt idx="5">
                  <c:v>4</c:v>
                </c:pt>
                <c:pt idx="6">
                  <c:v>8</c:v>
                </c:pt>
                <c:pt idx="7">
                  <c:v>25</c:v>
                </c:pt>
                <c:pt idx="8">
                  <c:v>26</c:v>
                </c:pt>
                <c:pt idx="9">
                  <c:v>24</c:v>
                </c:pt>
                <c:pt idx="10">
                  <c:v>14</c:v>
                </c:pt>
                <c:pt idx="11">
                  <c:v>8</c:v>
                </c:pt>
                <c:pt idx="12">
                  <c:v>12</c:v>
                </c:pt>
                <c:pt idx="13">
                  <c:v>22</c:v>
                </c:pt>
                <c:pt idx="14">
                  <c:v>8</c:v>
                </c:pt>
                <c:pt idx="15">
                  <c:v>19</c:v>
                </c:pt>
                <c:pt idx="16">
                  <c:v>35</c:v>
                </c:pt>
                <c:pt idx="17">
                  <c:v>20</c:v>
                </c:pt>
                <c:pt idx="18">
                  <c:v>13</c:v>
                </c:pt>
                <c:pt idx="1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3-4F32-9052-6D3FDE87FA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5618688"/>
        <c:axId val="85620224"/>
        <c:axId val="0"/>
      </c:bar3DChart>
      <c:catAx>
        <c:axId val="856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5620224"/>
        <c:crosses val="autoZero"/>
        <c:auto val="1"/>
        <c:lblAlgn val="ctr"/>
        <c:lblOffset val="100"/>
        <c:noMultiLvlLbl val="0"/>
      </c:catAx>
      <c:valAx>
        <c:axId val="8562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561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8126,6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E4-4094-AE56-789E8C084C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Arkusz1!$B$2:$B$20</c:f>
              <c:numCache>
                <c:formatCode>General</c:formatCode>
                <c:ptCount val="19"/>
                <c:pt idx="0">
                  <c:v>34.5</c:v>
                </c:pt>
                <c:pt idx="1">
                  <c:v>165.6</c:v>
                </c:pt>
                <c:pt idx="2">
                  <c:v>392.8</c:v>
                </c:pt>
                <c:pt idx="3">
                  <c:v>424.5</c:v>
                </c:pt>
                <c:pt idx="4">
                  <c:v>622.79999999999995</c:v>
                </c:pt>
                <c:pt idx="5">
                  <c:v>784.3</c:v>
                </c:pt>
                <c:pt idx="6">
                  <c:v>1039.3</c:v>
                </c:pt>
                <c:pt idx="7">
                  <c:v>1500.2</c:v>
                </c:pt>
                <c:pt idx="8">
                  <c:v>2450.4</c:v>
                </c:pt>
                <c:pt idx="9">
                  <c:v>3125.1</c:v>
                </c:pt>
                <c:pt idx="10">
                  <c:v>3332.7</c:v>
                </c:pt>
                <c:pt idx="11">
                  <c:v>3786.3</c:v>
                </c:pt>
                <c:pt idx="12">
                  <c:v>4215.5</c:v>
                </c:pt>
                <c:pt idx="13">
                  <c:v>4719</c:v>
                </c:pt>
                <c:pt idx="14">
                  <c:v>5312.1</c:v>
                </c:pt>
                <c:pt idx="15">
                  <c:v>5860.5</c:v>
                </c:pt>
                <c:pt idx="16">
                  <c:v>6325</c:v>
                </c:pt>
                <c:pt idx="17">
                  <c:v>6858.3</c:v>
                </c:pt>
                <c:pt idx="18">
                  <c:v>7526.6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E4-4094-AE56-789E8C084C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501248"/>
        <c:axId val="42504576"/>
        <c:axId val="0"/>
      </c:bar3DChart>
      <c:catAx>
        <c:axId val="4250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04576"/>
        <c:crosses val="autoZero"/>
        <c:auto val="1"/>
        <c:lblAlgn val="ctr"/>
        <c:lblOffset val="100"/>
        <c:noMultiLvlLbl val="0"/>
      </c:catAx>
      <c:valAx>
        <c:axId val="4250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0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1.2077294685990338E-3"/>
                  <c:y val="-5.2535564922789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64-4CD5-B46A-133F50326C8C}"/>
                </c:ext>
              </c:extLst>
            </c:dLbl>
            <c:dLbl>
              <c:idx val="2"/>
              <c:layout>
                <c:manualLayout>
                  <c:x val="2.4154589371980675E-3"/>
                  <c:y val="-5.253556492278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64-4CD5-B46A-133F50326C8C}"/>
                </c:ext>
              </c:extLst>
            </c:dLbl>
            <c:dLbl>
              <c:idx val="3"/>
              <c:layout>
                <c:manualLayout>
                  <c:x val="0"/>
                  <c:y val="-5.2535564922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64-4CD5-B46A-133F50326C8C}"/>
                </c:ext>
              </c:extLst>
            </c:dLbl>
            <c:dLbl>
              <c:idx val="4"/>
              <c:layout>
                <c:manualLayout>
                  <c:x val="0"/>
                  <c:y val="-5.837307972858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64-4CD5-B46A-133F50326C8C}"/>
                </c:ext>
              </c:extLst>
            </c:dLbl>
            <c:dLbl>
              <c:idx val="5"/>
              <c:layout>
                <c:manualLayout>
                  <c:x val="0"/>
                  <c:y val="-5.5454207418499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64-4CD5-B46A-133F50326C8C}"/>
                </c:ext>
              </c:extLst>
            </c:dLbl>
            <c:dLbl>
              <c:idx val="6"/>
              <c:layout>
                <c:manualLayout>
                  <c:x val="4.428290228876519E-17"/>
                  <c:y val="-6.1291492409920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64-4CD5-B46A-133F50326C8C}"/>
                </c:ext>
              </c:extLst>
            </c:dLbl>
            <c:dLbl>
              <c:idx val="7"/>
              <c:layout>
                <c:manualLayout>
                  <c:x val="0"/>
                  <c:y val="-8.4640632375604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64-4CD5-B46A-133F50326C8C}"/>
                </c:ext>
              </c:extLst>
            </c:dLbl>
            <c:dLbl>
              <c:idx val="8"/>
              <c:layout>
                <c:manualLayout>
                  <c:x val="0"/>
                  <c:y val="-7.5884704888473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64-4CD5-B46A-133F50326C8C}"/>
                </c:ext>
              </c:extLst>
            </c:dLbl>
            <c:dLbl>
              <c:idx val="9"/>
              <c:layout>
                <c:manualLayout>
                  <c:x val="-1.2077294685990338E-3"/>
                  <c:y val="-8.172198987989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64-4CD5-B46A-133F50326C8C}"/>
                </c:ext>
              </c:extLst>
            </c:dLbl>
            <c:dLbl>
              <c:idx val="10"/>
              <c:layout>
                <c:manualLayout>
                  <c:x val="0"/>
                  <c:y val="-8.7559274871315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64-4CD5-B46A-133F50326C8C}"/>
                </c:ext>
              </c:extLst>
            </c:dLbl>
            <c:dLbl>
              <c:idx val="11"/>
              <c:layout>
                <c:manualLayout>
                  <c:x val="0"/>
                  <c:y val="-9.047791736702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64-4CD5-B46A-133F50326C8C}"/>
                </c:ext>
              </c:extLst>
            </c:dLbl>
            <c:dLbl>
              <c:idx val="12"/>
              <c:layout>
                <c:manualLayout>
                  <c:x val="-1.2077294685990338E-3"/>
                  <c:y val="-8.4640632375604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64-4CD5-B46A-133F50326C8C}"/>
                </c:ext>
              </c:extLst>
            </c:dLbl>
            <c:dLbl>
              <c:idx val="13"/>
              <c:layout>
                <c:manualLayout>
                  <c:x val="1.2077294685990338E-3"/>
                  <c:y val="-9.047791736702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364-4CD5-B46A-133F50326C8C}"/>
                </c:ext>
              </c:extLst>
            </c:dLbl>
            <c:dLbl>
              <c:idx val="14"/>
              <c:layout>
                <c:manualLayout>
                  <c:x val="1.2077294685990338E-3"/>
                  <c:y val="-9.047791736702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364-4CD5-B46A-133F50326C8C}"/>
                </c:ext>
              </c:extLst>
            </c:dLbl>
            <c:dLbl>
              <c:idx val="15"/>
              <c:layout>
                <c:manualLayout>
                  <c:x val="0"/>
                  <c:y val="-0.10215248734986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364-4CD5-B46A-133F50326C8C}"/>
                </c:ext>
              </c:extLst>
            </c:dLbl>
            <c:dLbl>
              <c:idx val="16"/>
              <c:layout>
                <c:manualLayout>
                  <c:x val="-8.856580457753038E-17"/>
                  <c:y val="-9.047791736702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364-4CD5-B46A-133F50326C8C}"/>
                </c:ext>
              </c:extLst>
            </c:dLbl>
            <c:dLbl>
              <c:idx val="17"/>
              <c:layout>
                <c:manualLayout>
                  <c:x val="0"/>
                  <c:y val="-9.9233844854157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364-4CD5-B46A-133F50326C8C}"/>
                </c:ext>
              </c:extLst>
            </c:dLbl>
            <c:dLbl>
              <c:idx val="18"/>
              <c:layout>
                <c:manualLayout>
                  <c:x val="0"/>
                  <c:y val="-9.0477917367025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364-4CD5-B46A-133F50326C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Arkusz1!$B$2:$B$21</c:f>
              <c:numCache>
                <c:formatCode>General</c:formatCode>
                <c:ptCount val="20"/>
                <c:pt idx="1">
                  <c:v>221</c:v>
                </c:pt>
                <c:pt idx="2">
                  <c:v>647</c:v>
                </c:pt>
                <c:pt idx="3">
                  <c:v>1532</c:v>
                </c:pt>
                <c:pt idx="4">
                  <c:v>1532</c:v>
                </c:pt>
                <c:pt idx="5">
                  <c:v>2329</c:v>
                </c:pt>
                <c:pt idx="6">
                  <c:v>2437</c:v>
                </c:pt>
                <c:pt idx="7">
                  <c:v>4024</c:v>
                </c:pt>
                <c:pt idx="8">
                  <c:v>10468</c:v>
                </c:pt>
                <c:pt idx="9">
                  <c:v>12085</c:v>
                </c:pt>
                <c:pt idx="10">
                  <c:v>15537</c:v>
                </c:pt>
                <c:pt idx="11">
                  <c:v>16899</c:v>
                </c:pt>
                <c:pt idx="12">
                  <c:v>17158</c:v>
                </c:pt>
                <c:pt idx="13">
                  <c:v>17975</c:v>
                </c:pt>
                <c:pt idx="14">
                  <c:v>20144</c:v>
                </c:pt>
                <c:pt idx="15">
                  <c:v>22630</c:v>
                </c:pt>
                <c:pt idx="16">
                  <c:v>28157</c:v>
                </c:pt>
                <c:pt idx="17">
                  <c:v>30906</c:v>
                </c:pt>
                <c:pt idx="18">
                  <c:v>34927</c:v>
                </c:pt>
                <c:pt idx="19">
                  <c:v>36238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364-4CD5-B46A-133F50326C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9559552"/>
        <c:axId val="39561088"/>
        <c:axId val="11944384"/>
      </c:line3DChart>
      <c:catAx>
        <c:axId val="3955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561088"/>
        <c:crosses val="autoZero"/>
        <c:auto val="1"/>
        <c:lblAlgn val="ctr"/>
        <c:lblOffset val="100"/>
        <c:noMultiLvlLbl val="0"/>
      </c:catAx>
      <c:valAx>
        <c:axId val="3956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559552"/>
        <c:crosses val="autoZero"/>
        <c:crossBetween val="between"/>
      </c:valAx>
      <c:serAx>
        <c:axId val="119443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56108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74281501518844E-2"/>
          <c:y val="5.3215546601008655E-2"/>
          <c:w val="0.67517428522766121"/>
          <c:h val="0.80691514559586397"/>
        </c:manualLayout>
      </c:layout>
      <c:pie3DChart>
        <c:varyColors val="1"/>
        <c:ser>
          <c:idx val="0"/>
          <c:order val="0"/>
          <c:explosion val="27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17C-4DBE-A41B-FB0A32AA2C5B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C17C-4DBE-A41B-FB0A32AA2C5B}"/>
              </c:ext>
            </c:extLst>
          </c:dPt>
          <c:dLbls>
            <c:dLbl>
              <c:idx val="0"/>
              <c:layout>
                <c:manualLayout>
                  <c:x val="-0.15405549581180841"/>
                  <c:y val="-0.46113252274539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 290 ha; </a:t>
                    </a:r>
                    <a:r>
                      <a:rPr lang="en-US" b="1" dirty="0"/>
                      <a:t>59%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7C-4DBE-A41B-FB0A32AA2C5B}"/>
                </c:ext>
              </c:extLst>
            </c:dLbl>
            <c:dLbl>
              <c:idx val="1"/>
              <c:layout>
                <c:manualLayout>
                  <c:x val="1.3239268251580139E-4"/>
                  <c:y val="0.2118250705219305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505 ha</a:t>
                    </a:r>
                    <a:r>
                      <a:rPr lang="en-US" dirty="0"/>
                      <a:t>; </a:t>
                    </a:r>
                    <a:r>
                      <a:rPr lang="en-US" b="1" dirty="0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7C-4DBE-A41B-FB0A32AA2C5B}"/>
                </c:ext>
              </c:extLst>
            </c:dLbl>
            <c:dLbl>
              <c:idx val="2"/>
              <c:layout>
                <c:manualLayout>
                  <c:x val="7.8285437951125747E-2"/>
                  <c:y val="-1.60930850493507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406 ha</a:t>
                    </a:r>
                    <a:r>
                      <a:rPr lang="en-US" dirty="0"/>
                      <a:t>; </a:t>
                    </a:r>
                    <a:r>
                      <a:rPr lang="en-US" b="1" dirty="0"/>
                      <a:t>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7C-4DBE-A41B-FB0A32AA2C5B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'IV kw.2012r.'!$J$4:$J$6</c:f>
              <c:strCache>
                <c:ptCount val="3"/>
                <c:pt idx="0">
                  <c:v>lubuskie</c:v>
                </c:pt>
                <c:pt idx="1">
                  <c:v>zachodniopomorskie</c:v>
                </c:pt>
                <c:pt idx="2">
                  <c:v>wielkopolska </c:v>
                </c:pt>
              </c:strCache>
            </c:strRef>
          </c:cat>
          <c:val>
            <c:numRef>
              <c:f>'IV kw.2012r.'!$N$4:$N$6</c:f>
              <c:numCache>
                <c:formatCode>0.0000</c:formatCode>
                <c:ptCount val="3"/>
                <c:pt idx="0">
                  <c:v>910.9702000000002</c:v>
                </c:pt>
                <c:pt idx="1">
                  <c:v>295.59380000000004</c:v>
                </c:pt>
                <c:pt idx="2">
                  <c:v>247.91009999999997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7C-4DBE-A41B-FB0A32AA2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4089910053633412"/>
          <c:y val="0.21180070219763292"/>
          <c:w val="0.24877609773170067"/>
          <c:h val="0.54235580287780161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102A25-59CE-4690-BE12-535571389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575E2F9-3F49-484F-9F8F-D2DC7BE85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9202C9-F88B-43C1-8AAA-CBC09ADC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1DD-872A-4EBD-A131-4EC557253504}" type="datetimeFigureOut">
              <a:rPr lang="pl-PL" smtClean="0"/>
              <a:t>04.10.2018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A62202-CC85-42F5-B4E4-C3431335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947A5C-C959-409E-89B7-339D5BBF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0D-512C-46FD-87FD-218CA0B0A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46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C954A8-95F0-4F56-8DF7-DA2229A3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69F063-6D4D-4006-8DA2-FC19DC7E0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753F80-9535-41A4-84AB-FA5F697F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1DD-872A-4EBD-A131-4EC557253504}" type="datetimeFigureOut">
              <a:rPr lang="pl-PL" smtClean="0"/>
              <a:t>04.10.2018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D0EC1E-8FC5-40D3-82C3-29F15C21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DA3D4C-677D-4590-BAA4-52716B3F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0D-512C-46FD-87FD-218CA0B0A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93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549A72E-71A3-4D52-A8F5-AE19B4ECA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82666FC-ADEE-4AC5-80C3-F30BC08DF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D7777E-F9B0-43B2-8486-E76AFD17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1DD-872A-4EBD-A131-4EC557253504}" type="datetimeFigureOut">
              <a:rPr lang="pl-PL" smtClean="0"/>
              <a:t>04.10.2018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CA990B-CDB6-4065-9A5D-281FF8C2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25D371-5DEC-407A-90FB-B1FCA38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0D-512C-46FD-87FD-218CA0B0A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590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4ACA6D-5F21-4046-863A-9CB039B5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BC9F64-398D-44F6-825E-8F9EBD97D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0E3CAB-A8ED-4E19-A9E8-A070C073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1DD-872A-4EBD-A131-4EC557253504}" type="datetimeFigureOut">
              <a:rPr lang="pl-PL" smtClean="0"/>
              <a:t>04.10.2018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42DE70-089C-4685-914B-C4375CD4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9A65A1-E991-4044-9C83-C9F47C30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0D-512C-46FD-87FD-218CA0B0A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242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CC910C-22F0-4F2B-AE72-0AAFBE23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E80DB4-C61C-4605-9C00-50C34892B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7D069A-F431-4E5D-A3FB-39BF8B4B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1DD-872A-4EBD-A131-4EC557253504}" type="datetimeFigureOut">
              <a:rPr lang="pl-PL" smtClean="0"/>
              <a:t>04.10.2018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784061-B8ED-4DD6-AE4B-843B5A7D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DBA812-9906-471F-B223-5A967856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0D-512C-46FD-87FD-218CA0B0A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75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AF6293-BBAF-47A4-88D4-B0F9B699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DBF7E6-5AC9-4E6A-9829-ED6B7488D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914BD17-4CC9-4064-8491-5ED99E46C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3486F9-EC96-465D-96CC-87C2D026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1DD-872A-4EBD-A131-4EC557253504}" type="datetimeFigureOut">
              <a:rPr lang="pl-PL" smtClean="0"/>
              <a:t>04.10.2018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65346D-0C8E-4C9C-B17F-7F4DC6BE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ACC79F-FE7E-45B8-92F1-215E7E07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0D-512C-46FD-87FD-218CA0B0A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95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2F8067-13E9-400E-AB5D-A86DBA7F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15BE8E-D94A-48F3-8B45-97F0BB2EB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C60C73-69D8-427C-B6F7-DBC0A792B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E201BCF-347F-40B4-9275-059E82FF6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7EABED7-2167-47B6-877D-540164CF8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EEE84D2-BCDF-4FD0-A527-221B355B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1DD-872A-4EBD-A131-4EC557253504}" type="datetimeFigureOut">
              <a:rPr lang="pl-PL" smtClean="0"/>
              <a:t>04.10.2018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D2341E9-2DE3-4DA8-8C47-31C7DD2C5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6AFDBAD-EC75-45F8-8377-58BFFAD3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0D-512C-46FD-87FD-218CA0B0A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685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9E64FB-ECD0-48FD-B17F-C0CB4785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EDAEDDF-9FA7-402D-92D8-742B6FD8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1DD-872A-4EBD-A131-4EC557253504}" type="datetimeFigureOut">
              <a:rPr lang="pl-PL" smtClean="0"/>
              <a:t>04.10.2018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0BDE95C-9930-46A2-9C3F-072402B6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29983E-27C8-4AAB-8B50-0DC06CC9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0D-512C-46FD-87FD-218CA0B0A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14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6FF5904-9F12-456E-8A41-444BE812D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1DD-872A-4EBD-A131-4EC557253504}" type="datetimeFigureOut">
              <a:rPr lang="pl-PL" smtClean="0"/>
              <a:t>04.10.2018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5D4D28E-D389-424D-9F68-C195FE2E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75233F-449B-4F40-A6E2-8843B294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0D-512C-46FD-87FD-218CA0B0A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13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EB6373-C0A0-409D-92E9-8A50C255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F63917-A961-44C2-BBB4-CC0BDFCE4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6CFBCB1-33B3-4DB3-BCA5-4D7552FEF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1E90C9-BB0F-45DD-9784-9BB25FE5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1DD-872A-4EBD-A131-4EC557253504}" type="datetimeFigureOut">
              <a:rPr lang="pl-PL" smtClean="0"/>
              <a:t>04.10.2018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A56B2C0-00A0-4E8E-A769-DFBDF450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88EFFEC-8211-4E94-B441-BAB08447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0D-512C-46FD-87FD-218CA0B0A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08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493769-AE5C-4051-B75C-0C6445A0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99861C3-E2F9-40D7-96A1-3FE20CF01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E435F1-F1E1-4C79-B44E-E73375D9E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193E9E-941C-4D2B-A752-911111D8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1DD-872A-4EBD-A131-4EC557253504}" type="datetimeFigureOut">
              <a:rPr lang="pl-PL" smtClean="0"/>
              <a:t>04.10.2018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44C74D1-708A-4196-A47E-7F153CF4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946738-1F55-4D61-A841-5F4B9AEB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0D-512C-46FD-87FD-218CA0B0A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6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D5DDBE0-14A4-46EA-BCFA-6260CE82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2D505C-C6F6-4404-ACB9-69BF8244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0FBB09-4930-406D-9C2A-B2010E2EB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E1DD-872A-4EBD-A131-4EC557253504}" type="datetimeFigureOut">
              <a:rPr lang="pl-PL" smtClean="0"/>
              <a:t>04.10.2018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7BB6DA-9A3F-4706-A913-A564A24E6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94F9E2-8E37-4C31-9B8B-C557D4FC9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26E0D-512C-46FD-87FD-218CA0B0A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32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ail@kssse.pl" TargetMode="External"/><Relationship Id="rId2" Type="http://schemas.openxmlformats.org/officeDocument/2006/relationships/hyperlink" Target="http://www.kssse.p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>
            <a:extLst>
              <a:ext uri="{FF2B5EF4-FFF2-40B4-BE49-F238E27FC236}">
                <a16:creationId xmlns:a16="http://schemas.microsoft.com/office/drawing/2014/main" id="{98AF5E3D-F14B-42CD-B435-5C0727C85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579" y="5832629"/>
            <a:ext cx="6400800" cy="59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pl-PL" altLang="pl-PL" sz="1400" dirty="0"/>
          </a:p>
          <a:p>
            <a:pPr eaLnBrk="1" hangingPunct="1"/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Zielona Góra, 4 października 2018 roku</a:t>
            </a:r>
            <a:endParaRPr lang="en-US" altLang="pl-PL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5">
            <a:extLst>
              <a:ext uri="{FF2B5EF4-FFF2-40B4-BE49-F238E27FC236}">
                <a16:creationId xmlns:a16="http://schemas.microsoft.com/office/drawing/2014/main" id="{320A19BF-FA57-41F3-925C-198AF8443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661" y="2751891"/>
            <a:ext cx="931267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 in the West</a:t>
            </a:r>
          </a:p>
          <a:p>
            <a:pPr algn="ctr"/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4194C2-107F-45BC-9C10-03E261AD0E4B}"/>
              </a:ext>
            </a:extLst>
          </p:cNvPr>
          <p:cNvSpPr txBox="1"/>
          <p:nvPr/>
        </p:nvSpPr>
        <p:spPr>
          <a:xfrm>
            <a:off x="1993776" y="3675221"/>
            <a:ext cx="8204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„Cała Polska Specjalną Strefą Ekonomiczną”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1">
            <a:extLst>
              <a:ext uri="{FF2B5EF4-FFF2-40B4-BE49-F238E27FC236}">
                <a16:creationId xmlns:a16="http://schemas.microsoft.com/office/drawing/2014/main" id="{83662D18-C6AE-4514-91B5-9F5054B0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714" y="1323976"/>
            <a:ext cx="3605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dirty="0">
                <a:latin typeface="Tahoma" panose="020B0604030504040204" pitchFamily="34" charset="0"/>
                <a:cs typeface="Tahoma" panose="020B0604030504040204" pitchFamily="34" charset="0"/>
              </a:rPr>
              <a:t>Obszar oddziaływania </a:t>
            </a:r>
            <a:r>
              <a:rPr lang="pl-PL" altLang="pl-PL" sz="2000" b="1" dirty="0">
                <a:latin typeface="Tahoma" panose="020B0604030504040204" pitchFamily="34" charset="0"/>
                <a:cs typeface="Tahoma" panose="020B0604030504040204" pitchFamily="34" charset="0"/>
              </a:rPr>
              <a:t>2017</a:t>
            </a:r>
            <a:r>
              <a:rPr lang="pl-PL" altLang="pl-PL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D8FC365-C06C-4B1F-9B52-9EE03CDF4D68}"/>
              </a:ext>
            </a:extLst>
          </p:cNvPr>
          <p:cNvSpPr/>
          <p:nvPr/>
        </p:nvSpPr>
        <p:spPr>
          <a:xfrm>
            <a:off x="7155926" y="5133975"/>
            <a:ext cx="3118161" cy="866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37" indent="-28573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l-PL" b="1" dirty="0">
                <a:latin typeface="Tahoma" pitchFamily="34" charset="0"/>
                <a:ea typeface="Tahoma" pitchFamily="34" charset="0"/>
                <a:cs typeface="Tahoma" pitchFamily="34" charset="0"/>
              </a:rPr>
              <a:t>Powierzchnia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l-PL" b="1" dirty="0">
                <a:latin typeface="Tahoma" pitchFamily="34" charset="0"/>
                <a:ea typeface="Tahoma" pitchFamily="34" charset="0"/>
                <a:cs typeface="Tahoma" pitchFamily="34" charset="0"/>
              </a:rPr>
              <a:t>2201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ha</a:t>
            </a:r>
            <a:endParaRPr lang="pl-PL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37" indent="-28573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l-PL" b="1" dirty="0">
                <a:latin typeface="Tahoma" pitchFamily="34" charset="0"/>
                <a:ea typeface="Tahoma" pitchFamily="34" charset="0"/>
                <a:cs typeface="Tahoma" pitchFamily="34" charset="0"/>
              </a:rPr>
              <a:t>57 Podstref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8" name="Obraz 5">
            <a:extLst>
              <a:ext uri="{FF2B5EF4-FFF2-40B4-BE49-F238E27FC236}">
                <a16:creationId xmlns:a16="http://schemas.microsoft.com/office/drawing/2014/main" id="{42A06003-FB7B-465F-BA6E-A604E6033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85" y="1726245"/>
            <a:ext cx="5632697" cy="493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3">
            <a:extLst>
              <a:ext uri="{FF2B5EF4-FFF2-40B4-BE49-F238E27FC236}">
                <a16:creationId xmlns:a16="http://schemas.microsoft.com/office/drawing/2014/main" id="{330E4228-653B-493F-9D89-EE701B414817}"/>
              </a:ext>
            </a:extLst>
          </p:cNvPr>
          <p:cNvGraphicFramePr>
            <a:graphicFrameLocks/>
          </p:cNvGraphicFramePr>
          <p:nvPr/>
        </p:nvGraphicFramePr>
        <p:xfrm>
          <a:off x="1201119" y="2102618"/>
          <a:ext cx="10174637" cy="4428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1" name="pole tekstowe 2">
            <a:extLst>
              <a:ext uri="{FF2B5EF4-FFF2-40B4-BE49-F238E27FC236}">
                <a16:creationId xmlns:a16="http://schemas.microsoft.com/office/drawing/2014/main" id="{DEC421E1-0426-4862-ADC6-1195F0164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1539875"/>
            <a:ext cx="720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dirty="0">
                <a:latin typeface="Tahoma" panose="020B0604030504040204" pitchFamily="34" charset="0"/>
                <a:cs typeface="Tahoma" panose="020B0604030504040204" pitchFamily="34" charset="0"/>
              </a:rPr>
              <a:t>Powierzchnia Strefy 2201 ha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e tekstowe 1">
            <a:extLst>
              <a:ext uri="{FF2B5EF4-FFF2-40B4-BE49-F238E27FC236}">
                <a16:creationId xmlns:a16="http://schemas.microsoft.com/office/drawing/2014/main" id="{A2FED7F4-19A9-4A0A-984C-E2FDDE3FA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211701"/>
            <a:ext cx="678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dirty="0">
                <a:latin typeface="Tahoma" panose="020B0604030504040204" pitchFamily="34" charset="0"/>
                <a:cs typeface="Tahoma" panose="020B0604030504040204" pitchFamily="34" charset="0"/>
              </a:rPr>
              <a:t>Tereny Strefy w województwie lubuskim dotychczas</a:t>
            </a:r>
          </a:p>
        </p:txBody>
      </p:sp>
      <p:pic>
        <p:nvPicPr>
          <p:cNvPr id="8195" name="Obraz 3">
            <a:extLst>
              <a:ext uri="{FF2B5EF4-FFF2-40B4-BE49-F238E27FC236}">
                <a16:creationId xmlns:a16="http://schemas.microsoft.com/office/drawing/2014/main" id="{4F899E45-73E8-4A92-A9BF-2B669960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784350"/>
            <a:ext cx="450532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wal 9">
            <a:extLst>
              <a:ext uri="{FF2B5EF4-FFF2-40B4-BE49-F238E27FC236}">
                <a16:creationId xmlns:a16="http://schemas.microsoft.com/office/drawing/2014/main" id="{14D4D5B4-193C-4100-9306-BD7C49464ADC}"/>
              </a:ext>
            </a:extLst>
          </p:cNvPr>
          <p:cNvSpPr/>
          <p:nvPr/>
        </p:nvSpPr>
        <p:spPr>
          <a:xfrm rot="5400000">
            <a:off x="2885405" y="4233224"/>
            <a:ext cx="2827090" cy="16422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8198" name="Obraz 11">
            <a:extLst>
              <a:ext uri="{FF2B5EF4-FFF2-40B4-BE49-F238E27FC236}">
                <a16:creationId xmlns:a16="http://schemas.microsoft.com/office/drawing/2014/main" id="{5B9419DE-F376-41CF-A391-D8509CF6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495425"/>
            <a:ext cx="3508375" cy="1970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Obraz 13">
            <a:extLst>
              <a:ext uri="{FF2B5EF4-FFF2-40B4-BE49-F238E27FC236}">
                <a16:creationId xmlns:a16="http://schemas.microsoft.com/office/drawing/2014/main" id="{A912BC6A-FAAB-4C1E-9F4E-A03FE5A5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3838575"/>
            <a:ext cx="3506788" cy="203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910640E-8950-4997-9721-96D85BE85FAB}"/>
              </a:ext>
            </a:extLst>
          </p:cNvPr>
          <p:cNvSpPr txBox="1"/>
          <p:nvPr/>
        </p:nvSpPr>
        <p:spPr>
          <a:xfrm>
            <a:off x="656171" y="1611751"/>
            <a:ext cx="1958421" cy="580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Bytom Odrzański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Czerwieńsk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Dobiegniew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Drezdenko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Gorzów Wlkp.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Gubin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Kargowa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Kłodawa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Kostrzyn nad Odrą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Kożuchów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Krzeszyce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Nowa Sól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Rzepin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Skwierzyna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Słubice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Strzelce Krajeńskie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Sulechów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Sulęcin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Zielona Góra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Zwierzyn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Żagań</a:t>
            </a:r>
          </a:p>
          <a:p>
            <a:endParaRPr lang="pl-PL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b="1" dirty="0"/>
              <a:t> 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2">
            <a:extLst>
              <a:ext uri="{FF2B5EF4-FFF2-40B4-BE49-F238E27FC236}">
                <a16:creationId xmlns:a16="http://schemas.microsoft.com/office/drawing/2014/main" id="{0F30FB63-B321-4A13-8534-236A8A116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2775"/>
            <a:ext cx="3238500" cy="1819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Obraz 4">
            <a:extLst>
              <a:ext uri="{FF2B5EF4-FFF2-40B4-BE49-F238E27FC236}">
                <a16:creationId xmlns:a16="http://schemas.microsoft.com/office/drawing/2014/main" id="{8F275443-C9DC-457A-988D-D6602883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1882775"/>
            <a:ext cx="3355975" cy="1882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Obraz 6">
            <a:extLst>
              <a:ext uri="{FF2B5EF4-FFF2-40B4-BE49-F238E27FC236}">
                <a16:creationId xmlns:a16="http://schemas.microsoft.com/office/drawing/2014/main" id="{6DAFD8DD-42F3-4D20-8CAC-9298F78D9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1882775"/>
            <a:ext cx="3336925" cy="1882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az 8">
            <a:extLst>
              <a:ext uri="{FF2B5EF4-FFF2-40B4-BE49-F238E27FC236}">
                <a16:creationId xmlns:a16="http://schemas.microsoft.com/office/drawing/2014/main" id="{2659E7ED-C3DE-401A-B6A0-BBDEFD9C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65638"/>
            <a:ext cx="3238500" cy="1819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Obraz 10">
            <a:extLst>
              <a:ext uri="{FF2B5EF4-FFF2-40B4-BE49-F238E27FC236}">
                <a16:creationId xmlns:a16="http://schemas.microsoft.com/office/drawing/2014/main" id="{F18C1CA2-1F90-47FE-90B0-FEB79087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432300"/>
            <a:ext cx="3297238" cy="1852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Obraz 12">
            <a:extLst>
              <a:ext uri="{FF2B5EF4-FFF2-40B4-BE49-F238E27FC236}">
                <a16:creationId xmlns:a16="http://schemas.microsoft.com/office/drawing/2014/main" id="{E5500132-E3E8-4577-B38E-998ED546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4405313"/>
            <a:ext cx="3492500" cy="1906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le tekstowe 1">
            <a:extLst>
              <a:ext uri="{FF2B5EF4-FFF2-40B4-BE49-F238E27FC236}">
                <a16:creationId xmlns:a16="http://schemas.microsoft.com/office/drawing/2014/main" id="{2891E711-6FE1-46F9-BDA5-F2EF41539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1643063"/>
            <a:ext cx="71818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4400" dirty="0">
                <a:latin typeface="Tahoma" panose="020B0604030504040204" pitchFamily="34" charset="0"/>
                <a:cs typeface="Tahoma" panose="020B0604030504040204" pitchFamily="34" charset="0"/>
              </a:rPr>
              <a:t>Strefa po nowemu</a:t>
            </a:r>
          </a:p>
        </p:txBody>
      </p:sp>
      <p:pic>
        <p:nvPicPr>
          <p:cNvPr id="10243" name="Picture 2" descr="Znalezione obrazy dla zapytania wykres">
            <a:extLst>
              <a:ext uri="{FF2B5EF4-FFF2-40B4-BE49-F238E27FC236}">
                <a16:creationId xmlns:a16="http://schemas.microsoft.com/office/drawing/2014/main" id="{073F6CA6-17C3-49C0-97D1-B48AB0C41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" y="2954834"/>
            <a:ext cx="1115853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ACB4B04-EAFF-4661-BE18-8676DEA22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21" y="1547026"/>
            <a:ext cx="9077325" cy="4619625"/>
          </a:xfrm>
          <a:prstGeom prst="rect">
            <a:avLst/>
          </a:prstGeom>
        </p:spPr>
      </p:pic>
      <p:sp>
        <p:nvSpPr>
          <p:cNvPr id="6" name="pole tekstowe 3">
            <a:extLst>
              <a:ext uri="{FF2B5EF4-FFF2-40B4-BE49-F238E27FC236}">
                <a16:creationId xmlns:a16="http://schemas.microsoft.com/office/drawing/2014/main" id="{1C16451A-D893-4399-BC6E-53195F44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1475" y="4913221"/>
            <a:ext cx="274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pl-PL" altLang="pl-PL"/>
              <a:t>Jedna z największych stref w Polsce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A6E46411-70DF-4E00-B31D-B417BF046F21}"/>
              </a:ext>
            </a:extLst>
          </p:cNvPr>
          <p:cNvSpPr/>
          <p:nvPr/>
        </p:nvSpPr>
        <p:spPr>
          <a:xfrm>
            <a:off x="5808977" y="3119066"/>
            <a:ext cx="1136341" cy="1713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28D2ECB-4149-4532-B1B8-1F3F1844D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5" y="1242877"/>
            <a:ext cx="4655890" cy="537184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8FE591F-DA76-430D-AB4F-9BFEE58EB344}"/>
              </a:ext>
            </a:extLst>
          </p:cNvPr>
          <p:cNvSpPr txBox="1"/>
          <p:nvPr/>
        </p:nvSpPr>
        <p:spPr>
          <a:xfrm>
            <a:off x="5528344" y="1434517"/>
            <a:ext cx="341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Nowy obszar oddziaływania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B01E44E-A49E-486A-B6C1-D7A1E00A3106}"/>
              </a:ext>
            </a:extLst>
          </p:cNvPr>
          <p:cNvSpPr txBox="1"/>
          <p:nvPr/>
        </p:nvSpPr>
        <p:spPr>
          <a:xfrm>
            <a:off x="5528344" y="1913295"/>
            <a:ext cx="62700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Zgodnie z §1 pkt.3 Rozporządzenia Ministra Przedsiębiorczości i Technologii z dnia 29 sierpnia 2018 r. w sprawie ustalenia obszarów i przypisania ich zarządzającym obszar obejmujący powiaty: czarnkowsko-trzcianecki, chodzieski, choszczeński, goleniowski, gorzowski, grodziski (woj. wielkopolskie), gryficki, gryfiński, gnieźnieński, kamieński, kościański, krośnieński (woj. lubuskie), łobeski, międzychodzki, międzyrzecki, myśliborski, nowosolski, nowotomyski, obornicki, pilski, policki, poznański, pyrzycki, słubicki, stargardzki, strzelecko-drezdenecki, sulęciński, szamotulski, świebodziński, wągrowiecki, wolsztyński, wschowski, zielonogórski, żagański, żarski oraz miasta na prawach powiatu: Gorzów Wielkopolski, Poznań, Szczecin, Świnoujście, Zielona Góra pozostaje we właściwości zarządzającego Kostrzyńsko-Słubicką Specjalną Strefą Ekonomiczną; </a:t>
            </a:r>
          </a:p>
        </p:txBody>
      </p:sp>
    </p:spTree>
    <p:extLst>
      <p:ext uri="{BB962C8B-B14F-4D97-AF65-F5344CB8AC3E}">
        <p14:creationId xmlns:p14="http://schemas.microsoft.com/office/powerpoint/2010/main" val="2967168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">
            <a:extLst>
              <a:ext uri="{FF2B5EF4-FFF2-40B4-BE49-F238E27FC236}">
                <a16:creationId xmlns:a16="http://schemas.microsoft.com/office/drawing/2014/main" id="{DC81B75B-F01D-4653-8203-D3C1F38DC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529" y="1348173"/>
            <a:ext cx="100373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b="1" dirty="0">
                <a:latin typeface="Tahoma" panose="020B0604030504040204" pitchFamily="34" charset="0"/>
                <a:cs typeface="Tahoma" panose="020B0604030504040204" pitchFamily="34" charset="0"/>
              </a:rPr>
              <a:t>Powiaty lubuskie wchodzące w skład obszaru działania K-S SSE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28182AB-5357-47A9-864D-2EBEC3DF1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29" y="1689560"/>
            <a:ext cx="4023416" cy="4952518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8C11F39F-A306-4190-9542-DBC323A13E88}"/>
              </a:ext>
            </a:extLst>
          </p:cNvPr>
          <p:cNvSpPr/>
          <p:nvPr/>
        </p:nvSpPr>
        <p:spPr>
          <a:xfrm>
            <a:off x="5820062" y="2078265"/>
            <a:ext cx="5331733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gorzowski,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krośnieński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międzyrzecki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nowosolski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słubicki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strzelecko-drezdenecki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sulęciński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świebodziński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wschowski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zielonogórski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żagański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żarski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Gorzów Wlkp.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Zielona Góra </a:t>
            </a:r>
          </a:p>
          <a:p>
            <a:endParaRPr lang="pl-PL" altLang="pl-PL" dirty="0">
              <a:cs typeface="Tahoma" panose="020B0604030504040204" pitchFamily="34" charset="0"/>
            </a:endParaRPr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19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1">
            <a:extLst>
              <a:ext uri="{FF2B5EF4-FFF2-40B4-BE49-F238E27FC236}">
                <a16:creationId xmlns:a16="http://schemas.microsoft.com/office/drawing/2014/main" id="{B9CD1FDA-9B9B-4093-B50D-30BBAAFEC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529" y="1348173"/>
            <a:ext cx="100373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b="1" dirty="0">
                <a:latin typeface="Tahoma" panose="020B0604030504040204" pitchFamily="34" charset="0"/>
                <a:cs typeface="Tahoma" panose="020B0604030504040204" pitchFamily="34" charset="0"/>
              </a:rPr>
              <a:t>Powiaty zachodniopomorskie wchodzące w skład obszaru działania K-S SSE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D7EFFD7-E804-498D-867E-B1944CA81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6" y="1748283"/>
            <a:ext cx="4530054" cy="484474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0059B4F5-B084-4D27-9439-BB2A04042127}"/>
              </a:ext>
            </a:extLst>
          </p:cNvPr>
          <p:cNvSpPr/>
          <p:nvPr/>
        </p:nvSpPr>
        <p:spPr>
          <a:xfrm>
            <a:off x="6834231" y="2153603"/>
            <a:ext cx="52291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choszczeński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goleniowski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gryficki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gryfiński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kamieński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łobeski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myśliborski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pyrzycki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stargardzki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Szczecin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Świnoujście </a:t>
            </a:r>
          </a:p>
        </p:txBody>
      </p:sp>
    </p:spTree>
    <p:extLst>
      <p:ext uri="{BB962C8B-B14F-4D97-AF65-F5344CB8AC3E}">
        <p14:creationId xmlns:p14="http://schemas.microsoft.com/office/powerpoint/2010/main" val="4101737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1">
            <a:extLst>
              <a:ext uri="{FF2B5EF4-FFF2-40B4-BE49-F238E27FC236}">
                <a16:creationId xmlns:a16="http://schemas.microsoft.com/office/drawing/2014/main" id="{90054E51-EC91-4B15-A6C6-434856D6C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529" y="1348173"/>
            <a:ext cx="100373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b="1" dirty="0">
                <a:latin typeface="Tahoma" panose="020B0604030504040204" pitchFamily="34" charset="0"/>
                <a:cs typeface="Tahoma" panose="020B0604030504040204" pitchFamily="34" charset="0"/>
              </a:rPr>
              <a:t>Powiaty wielkopolskie wchodzące w skład obszaru działania K-S SSE: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A3EC123-EB21-4694-A22E-7BA6CCD00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29" y="1748283"/>
            <a:ext cx="3885794" cy="4926729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3C23F9D0-55E2-4810-AB97-832B12E9C61F}"/>
              </a:ext>
            </a:extLst>
          </p:cNvPr>
          <p:cNvSpPr/>
          <p:nvPr/>
        </p:nvSpPr>
        <p:spPr>
          <a:xfrm>
            <a:off x="6403597" y="2011044"/>
            <a:ext cx="47439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czarnkowsko-trzcianecki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chodzieski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grodziski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gnieźnieński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kościański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międzychodzki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nowotomyski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obornicki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poznański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szamotulski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wągrowiecki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wolsztyński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Poznań</a:t>
            </a:r>
          </a:p>
        </p:txBody>
      </p:sp>
    </p:spTree>
    <p:extLst>
      <p:ext uri="{BB962C8B-B14F-4D97-AF65-F5344CB8AC3E}">
        <p14:creationId xmlns:p14="http://schemas.microsoft.com/office/powerpoint/2010/main" val="130678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3B498732-DEC1-4D9F-9261-AEC0237A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829" y="2994183"/>
            <a:ext cx="10369550" cy="2601157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pl-PL" sz="1800" dirty="0"/>
            </a:br>
            <a:r>
              <a:rPr lang="pl-PL" sz="1800" dirty="0"/>
              <a:t> </a:t>
            </a:r>
            <a:br>
              <a:rPr lang="pl-PL" sz="1800" dirty="0"/>
            </a:b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lat minęło jak jeden dzień! </a:t>
            </a:r>
            <a:b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udało się osiągnąć? </a:t>
            </a:r>
            <a:b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Plany strefy na najbliższe lata? </a:t>
            </a:r>
            <a:b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„Mapa drogowa” SSE – nakazy, zakazy i znaki STOP</a:t>
            </a:r>
            <a:b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Cała Polska Strefą </a:t>
            </a:r>
            <a:b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współpraca z samorządem oraz </a:t>
            </a:r>
            <a:b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inwestorami z punktu widzenia SSE i zgodnie z nowymi przepisami. 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1">
            <a:extLst>
              <a:ext uri="{FF2B5EF4-FFF2-40B4-BE49-F238E27FC236}">
                <a16:creationId xmlns:a16="http://schemas.microsoft.com/office/drawing/2014/main" id="{DE93D139-AE03-4087-A8F2-51BFC2876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41" y="2001540"/>
            <a:ext cx="4885247" cy="445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ymbol zastępczy zawartości 2">
            <a:extLst>
              <a:ext uri="{FF2B5EF4-FFF2-40B4-BE49-F238E27FC236}">
                <a16:creationId xmlns:a16="http://schemas.microsoft.com/office/drawing/2014/main" id="{FB8B2425-25E7-436F-B2B2-ED59DC65D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7" y="2755691"/>
            <a:ext cx="407488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Dostępna pomoc publiczna dla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województwa lubuskiego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/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duży przedsiębiorca  35%</a:t>
            </a:r>
          </a:p>
          <a:p>
            <a:pPr marL="342900" indent="-342900"/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średni przedsiębiorca 45%</a:t>
            </a:r>
          </a:p>
          <a:p>
            <a:pPr marL="342900" indent="-342900"/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mały przedsiębiorca  55%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pl-PL" altLang="pl-PL" sz="2200" b="1" dirty="0"/>
          </a:p>
        </p:txBody>
      </p:sp>
      <p:sp>
        <p:nvSpPr>
          <p:cNvPr id="11268" name="pole tekstowe 3">
            <a:extLst>
              <a:ext uri="{FF2B5EF4-FFF2-40B4-BE49-F238E27FC236}">
                <a16:creationId xmlns:a16="http://schemas.microsoft.com/office/drawing/2014/main" id="{A5CC83F6-5FA8-4414-8A65-BAEEAA529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733" y="1539875"/>
            <a:ext cx="7200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Intensywność pomocy publicznej w Polsce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3D01DFC-2041-42CC-A3A6-0766AFFF4904}"/>
              </a:ext>
            </a:extLst>
          </p:cNvPr>
          <p:cNvSpPr/>
          <p:nvPr/>
        </p:nvSpPr>
        <p:spPr>
          <a:xfrm>
            <a:off x="6650738" y="2026456"/>
            <a:ext cx="4228051" cy="322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1">
            <a:extLst>
              <a:ext uri="{FF2B5EF4-FFF2-40B4-BE49-F238E27FC236}">
                <a16:creationId xmlns:a16="http://schemas.microsoft.com/office/drawing/2014/main" id="{A547FB49-CFEA-4D48-BFA5-0E7C1633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746250"/>
            <a:ext cx="10253662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ole tekstowe 2">
            <a:extLst>
              <a:ext uri="{FF2B5EF4-FFF2-40B4-BE49-F238E27FC236}">
                <a16:creationId xmlns:a16="http://schemas.microsoft.com/office/drawing/2014/main" id="{DE9934DB-BC87-49C7-AC12-D9629230D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1428750"/>
            <a:ext cx="610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dirty="0">
                <a:latin typeface="Tahoma" panose="020B0604030504040204" pitchFamily="34" charset="0"/>
                <a:cs typeface="Tahoma" panose="020B0604030504040204" pitchFamily="34" charset="0"/>
              </a:rPr>
              <a:t>Podstawowe założenia funkcjonowania stref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e tekstowe 1">
            <a:extLst>
              <a:ext uri="{FF2B5EF4-FFF2-40B4-BE49-F238E27FC236}">
                <a16:creationId xmlns:a16="http://schemas.microsoft.com/office/drawing/2014/main" id="{CC018D6F-019A-4346-9704-F37C23C23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1668463"/>
            <a:ext cx="636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dirty="0">
                <a:latin typeface="Tahoma" panose="020B0604030504040204" pitchFamily="34" charset="0"/>
                <a:cs typeface="Tahoma" panose="020B0604030504040204" pitchFamily="34" charset="0"/>
              </a:rPr>
              <a:t>Decyzja o wsparciu w miejsce zezwolenia</a:t>
            </a:r>
          </a:p>
        </p:txBody>
      </p:sp>
      <p:sp>
        <p:nvSpPr>
          <p:cNvPr id="18435" name="pole tekstowe 2">
            <a:extLst>
              <a:ext uri="{FF2B5EF4-FFF2-40B4-BE49-F238E27FC236}">
                <a16:creationId xmlns:a16="http://schemas.microsoft.com/office/drawing/2014/main" id="{1F00F0B1-F609-4349-9EAC-CDD71D76B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7" y="2298700"/>
            <a:ext cx="1082823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Czas oznaczony nie krótszy niż 10 lat i nie dłuższy niż lat 15;</a:t>
            </a:r>
          </a:p>
          <a:p>
            <a:pPr eaLnBrk="1" hangingPunct="1"/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Wydana na realizację nowej inwestycji spełniającej kryteria:</a:t>
            </a:r>
          </a:p>
          <a:p>
            <a:pPr eaLnBrk="1" hangingPunct="1"/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jakościowe</a:t>
            </a:r>
          </a:p>
          <a:p>
            <a:pPr eaLnBrk="1" hangingPunct="1"/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ilościowe</a:t>
            </a:r>
          </a:p>
          <a:p>
            <a:pPr eaLnBrk="1" hangingPunct="1"/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Rada Ministrów określiła w drodze rozporządzeń: </a:t>
            </a:r>
          </a:p>
          <a:p>
            <a:pPr eaLnBrk="1" hangingPunct="1"/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sposób weryfikacji spełniania wymagań, o których mowa w pkt 2,</a:t>
            </a:r>
          </a:p>
          <a:p>
            <a:pPr eaLnBrk="1" hangingPunct="1"/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warunki udzielania pomocy publicznej,</a:t>
            </a:r>
          </a:p>
          <a:p>
            <a:pPr eaLnBrk="1" hangingPunct="1"/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maksymalną dopuszczalną wielkość pomocy publicznej, której można udzielić przedsiębiorcy,</a:t>
            </a:r>
          </a:p>
          <a:p>
            <a:pPr eaLnBrk="1" hangingPunct="1"/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sposób ustalania terminu obowiązywania decyzji o wsparciu dla danej inwestycji,</a:t>
            </a:r>
          </a:p>
          <a:p>
            <a:pPr eaLnBrk="1" hangingPunct="1"/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rodzaje kosztów kwalifikujących się do objęcia pomocą publiczną z tytułu nowej inwestycji,</a:t>
            </a:r>
          </a:p>
          <a:p>
            <a:pPr eaLnBrk="1" hangingPunct="1"/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sposób dyskontowania kosztów inwestycji i wielkości pomocy publicznej na dzień wydania decyzji,</a:t>
            </a:r>
          </a:p>
          <a:p>
            <a:pPr eaLnBrk="1" hangingPunct="1"/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sposób ustalania wielkości dopuszczalnej pomocy publicznej w przypadku prowadzenia działalności</a:t>
            </a:r>
            <a:r>
              <a:rPr lang="pl-PL" altLang="pl-PL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ole tekstowe 1">
            <a:extLst>
              <a:ext uri="{FF2B5EF4-FFF2-40B4-BE49-F238E27FC236}">
                <a16:creationId xmlns:a16="http://schemas.microsoft.com/office/drawing/2014/main" id="{AB8EB29E-2DF3-4500-9D68-6E26F0F59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1598613"/>
            <a:ext cx="9899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dirty="0">
                <a:latin typeface="Tahoma" panose="020B0604030504040204" pitchFamily="34" charset="0"/>
                <a:cs typeface="Tahoma" panose="020B0604030504040204" pitchFamily="34" charset="0"/>
              </a:rPr>
              <a:t>Kryteria ilościowe - § 4 pkt 2 Rozporządzenia Rady Ministrów w sprawie pomocy publicznej udzielanej przedsiębiorcom w obszarach</a:t>
            </a:r>
          </a:p>
        </p:txBody>
      </p:sp>
      <p:sp>
        <p:nvSpPr>
          <p:cNvPr id="19459" name="pole tekstowe 2">
            <a:extLst>
              <a:ext uri="{FF2B5EF4-FFF2-40B4-BE49-F238E27FC236}">
                <a16:creationId xmlns:a16="http://schemas.microsoft.com/office/drawing/2014/main" id="{32C6A28B-B34C-4AE3-B554-3BEF0492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2566988"/>
            <a:ext cx="109424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stopa bezrobocia ≤ 60% przeciętnej krajowej – co najmniej 100 mln zł</a:t>
            </a:r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stopa bezrobocia &gt; 60% lecz nie &gt; od przeciętnej krajowej – co najmniej 80 mln zł</a:t>
            </a:r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stopa bezrobocia &gt; od przeciętnej krajowej &lt; od 130% średniej krajowej – co najmniej 60 mln zł</a:t>
            </a:r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stopa bezrobocia &gt; od 130% średniej krajowej  &lt; od 160% średniej krajowej – co najmniej 40 mln zł</a:t>
            </a:r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stopa bezrobocia &gt; od 160% średniej krajowej  &lt; od 200% średniej krajowej – co najmniej 20 mln zł</a:t>
            </a:r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stopa bezrobocia &gt; od 200% średniej krajowej  &lt; od 250% średniej krajowej – co najmniej 15 mln zł</a:t>
            </a:r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stopa bezrobocia &gt; od 250% średniej krajowej – co najmniej 10 mln zł</a:t>
            </a:r>
          </a:p>
          <a:p>
            <a:pPr eaLnBrk="1" hangingPunct="1">
              <a:buFont typeface="Calibri Light" panose="020F0302020204030204" pitchFamily="34" charset="0"/>
              <a:buAutoNum type="arabicPeriod"/>
            </a:pPr>
            <a:endParaRPr lang="pl-PL" alt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D2DB0BE-057E-41DF-8AFB-F31929C0C5BE}"/>
              </a:ext>
            </a:extLst>
          </p:cNvPr>
          <p:cNvSpPr txBox="1"/>
          <p:nvPr/>
        </p:nvSpPr>
        <p:spPr>
          <a:xfrm>
            <a:off x="1092200" y="4806388"/>
            <a:ext cx="37944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Obniżenia: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B&amp;R – 95%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Mikroprzedsiębiorcy – 98%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 przedsiębiorcy – 95%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Średni przedsiębiorcy – 80%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310B181-7453-4B61-8C72-9A0A91AC4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3" y="1201925"/>
            <a:ext cx="8904303" cy="540896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F10BAEE-250D-427A-BF9F-2362EEFC3A06}"/>
              </a:ext>
            </a:extLst>
          </p:cNvPr>
          <p:cNvSpPr txBox="1"/>
          <p:nvPr/>
        </p:nvSpPr>
        <p:spPr>
          <a:xfrm>
            <a:off x="4768010" y="3569311"/>
            <a:ext cx="65990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300" dirty="0"/>
              <a:t>Do kosztów kwalifikujących się do objęcia wsparciem zalicza się koszty będące:</a:t>
            </a:r>
          </a:p>
          <a:p>
            <a:pPr algn="just"/>
            <a:r>
              <a:rPr lang="pl-PL" sz="1300" b="1" dirty="0"/>
              <a:t>1) </a:t>
            </a:r>
            <a:r>
              <a:rPr lang="pl-PL" sz="1300" dirty="0"/>
              <a:t>kosztem związanym z nabyciem gruntów lub prawa ich użytkowania wieczystego, </a:t>
            </a:r>
          </a:p>
          <a:p>
            <a:pPr algn="just"/>
            <a:r>
              <a:rPr lang="pl-PL" sz="1300" b="1" dirty="0"/>
              <a:t>2) </a:t>
            </a:r>
            <a:r>
              <a:rPr lang="pl-PL" sz="1300" dirty="0"/>
              <a:t>ceną nabycia albo kosztem wytworzenia we własnym zakresie środków trwałych, pod warunkiem zaliczenia ich, zgodnie z odrębnymi przepisami, do składników majątku podatnika i zaliczenia ich do ewidencji środków trwałych oraz wartości niematerialnych i prawnych, </a:t>
            </a:r>
          </a:p>
          <a:p>
            <a:pPr algn="just"/>
            <a:r>
              <a:rPr lang="pl-PL" sz="1300" b="1" dirty="0"/>
              <a:t>3) </a:t>
            </a:r>
            <a:r>
              <a:rPr lang="pl-PL" sz="1300" dirty="0"/>
              <a:t>kosztem rozbudowy lub modernizacji istniejących środków trwałych,</a:t>
            </a:r>
          </a:p>
          <a:p>
            <a:pPr algn="just"/>
            <a:r>
              <a:rPr lang="pl-PL" sz="1300" b="1" dirty="0"/>
              <a:t>4) </a:t>
            </a:r>
            <a:r>
              <a:rPr lang="pl-PL" sz="1300" dirty="0"/>
              <a:t>ceną nabycia wartości niematerialnych i prawnych związanych z transferem technologii przez nabycie praw patentowych, licencji, know-how i nieopatentowanej wiedzy technicznej,</a:t>
            </a:r>
          </a:p>
          <a:p>
            <a:pPr algn="just"/>
            <a:r>
              <a:rPr lang="pl-PL" sz="1300" b="1" dirty="0"/>
              <a:t>5) </a:t>
            </a:r>
            <a:r>
              <a:rPr lang="pl-PL" sz="1300" dirty="0"/>
              <a:t>kosztem związanym z najmem lub dzierżawą gruntów, budynków i budowli – pod warunkiem że okres najmu lub dzierżawy trwa co najmniej 5 lat, a w MŚP – co najmniej 3 lata, licząc od przewidywanego terminu zakończenia nowej inwestycji, </a:t>
            </a:r>
          </a:p>
          <a:p>
            <a:pPr algn="just"/>
            <a:r>
              <a:rPr lang="pl-PL" sz="1300" b="1" dirty="0"/>
              <a:t>6) </a:t>
            </a:r>
            <a:r>
              <a:rPr lang="pl-PL" sz="1300" dirty="0"/>
              <a:t>ceną nabycia aktywów innych niż grunty, budynki i budowle objęte najmem lub dzierżawą, w przypadku gdy najem lub dzierżawa ma postać leasingu finansowego oraz obejmuje zobowiązanie  do nabycia aktywów z dniem upływu okresu najmu lub dzierżawy </a:t>
            </a:r>
          </a:p>
        </p:txBody>
      </p:sp>
    </p:spTree>
    <p:extLst>
      <p:ext uri="{BB962C8B-B14F-4D97-AF65-F5344CB8AC3E}">
        <p14:creationId xmlns:p14="http://schemas.microsoft.com/office/powerpoint/2010/main" val="899414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le tekstowe 1">
            <a:extLst>
              <a:ext uri="{FF2B5EF4-FFF2-40B4-BE49-F238E27FC236}">
                <a16:creationId xmlns:a16="http://schemas.microsoft.com/office/drawing/2014/main" id="{22CE99C6-FB39-4095-B9F0-0682DD32F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1598613"/>
            <a:ext cx="10120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dirty="0">
                <a:latin typeface="Tahoma" panose="020B0604030504040204" pitchFamily="34" charset="0"/>
                <a:cs typeface="Tahoma" panose="020B0604030504040204" pitchFamily="34" charset="0"/>
              </a:rPr>
              <a:t>Kryteria jakościowe - § 3 pkt 1 Rozporządzenie Rady Ministrów w sprawie pomocy publicznej udzielanej przedsiębiorcom w obszarach</a:t>
            </a:r>
          </a:p>
        </p:txBody>
      </p:sp>
      <p:sp>
        <p:nvSpPr>
          <p:cNvPr id="20483" name="pole tekstowe 2">
            <a:extLst>
              <a:ext uri="{FF2B5EF4-FFF2-40B4-BE49-F238E27FC236}">
                <a16:creationId xmlns:a16="http://schemas.microsoft.com/office/drawing/2014/main" id="{9C068303-9E4C-4BAB-89C2-856A0C1C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2433638"/>
            <a:ext cx="635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Kryteria dla projektów przemysłowych</a:t>
            </a:r>
          </a:p>
        </p:txBody>
      </p:sp>
      <p:sp>
        <p:nvSpPr>
          <p:cNvPr id="20484" name="pole tekstowe 3">
            <a:extLst>
              <a:ext uri="{FF2B5EF4-FFF2-40B4-BE49-F238E27FC236}">
                <a16:creationId xmlns:a16="http://schemas.microsoft.com/office/drawing/2014/main" id="{8CA70F7A-C234-49F1-AF4E-FA92DD523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4" y="2930525"/>
            <a:ext cx="111982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Inwestycja w projekty wspierające branże zgodne z aktualną polityką rozwojową kraju, w których Rzeczpospolita Polska może uzyskać przewagę konkurencyjną.</a:t>
            </a:r>
          </a:p>
          <a:p>
            <a:pPr lvl="0"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Osiągnięcie odpowiedniego poziomu sprzedaży poza terytorium Rzeczypospolitej Polskiej.</a:t>
            </a:r>
          </a:p>
          <a:p>
            <a:pPr lvl="0"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Przynależność do Krajowego Klastra Kluczowego.</a:t>
            </a:r>
          </a:p>
          <a:p>
            <a:pPr lvl="0"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Prowadzenie działalności badawczo-rozwojowej.</a:t>
            </a:r>
          </a:p>
          <a:p>
            <a:pPr lvl="0"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Posiadanie statusu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mikroprzedsiębiorcy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małego przedsiębiorcy albo średniego przedsiębiorcy.</a:t>
            </a:r>
          </a:p>
          <a:p>
            <a:pPr lvl="0"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Utworzenie wyspecjalizowanych miejsc pracy w celu prowadzenia działalności gospodarczej objętej nową inwestycją i oferowanie stabilnego zatrudnienia.</a:t>
            </a:r>
          </a:p>
          <a:p>
            <a:pPr lvl="0"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Prowadzenie działalności gospodarczej o niskim negatywnym wpływie na środowisko.</a:t>
            </a:r>
          </a:p>
          <a:p>
            <a:pPr lvl="0"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Zlokalizowanie inwestycji w mieście tracącym funkcje społeczno-gospodarcze.</a:t>
            </a:r>
          </a:p>
          <a:p>
            <a:pPr lvl="0"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Wspieranie zdobywania wykształcenia i kwalifikacji zawodowych oraz współpraca ze szkołami branżowymi.</a:t>
            </a:r>
          </a:p>
          <a:p>
            <a:pPr lvl="0"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Podejmowanie działań w zakresie opieki nad pracownikiem.</a:t>
            </a:r>
          </a:p>
          <a:p>
            <a:pPr eaLnBrk="1" hangingPunct="1">
              <a:buFont typeface="Calibri Light" panose="020F0302020204030204" pitchFamily="34" charset="0"/>
              <a:buAutoNum type="arabicPeriod"/>
            </a:pPr>
            <a:endParaRPr lang="pl-PL" alt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1">
            <a:extLst>
              <a:ext uri="{FF2B5EF4-FFF2-40B4-BE49-F238E27FC236}">
                <a16:creationId xmlns:a16="http://schemas.microsoft.com/office/drawing/2014/main" id="{E61AB013-C9D4-4456-99F3-196B301EF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36700"/>
            <a:ext cx="931545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4231AEE-7073-4CB5-A073-EC30B561E378}"/>
              </a:ext>
            </a:extLst>
          </p:cNvPr>
          <p:cNvSpPr txBox="1"/>
          <p:nvPr/>
        </p:nvSpPr>
        <p:spPr>
          <a:xfrm>
            <a:off x="5394504" y="2279572"/>
            <a:ext cx="564226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Dziękuję za uwagę</a:t>
            </a:r>
          </a:p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 zreferował:</a:t>
            </a:r>
          </a:p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Stanisław Iwan</a:t>
            </a:r>
          </a:p>
          <a:p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Wiceprezes Zarządu</a:t>
            </a:r>
          </a:p>
          <a:p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Kostrzyńsko-Słubicka Specjalna Strefa Ekonomiczna S.A.</a:t>
            </a:r>
          </a:p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www.kssse.pl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pl-PL" sz="16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iwan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@kssse.pl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+48 605 203 408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3D3FBD3-20DE-4568-98AF-32EDAB53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548" y="1473693"/>
            <a:ext cx="2900843" cy="149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WyÅwietlam 3.JPG">
            <a:extLst>
              <a:ext uri="{FF2B5EF4-FFF2-40B4-BE49-F238E27FC236}">
                <a16:creationId xmlns:a16="http://schemas.microsoft.com/office/drawing/2014/main" id="{20E68CE3-0368-43A8-A52D-FAF1E57A39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WyÅwietlam 3.JPG">
            <a:extLst>
              <a:ext uri="{FF2B5EF4-FFF2-40B4-BE49-F238E27FC236}">
                <a16:creationId xmlns:a16="http://schemas.microsoft.com/office/drawing/2014/main" id="{23D53A22-77E8-4F2E-98BA-36C76EA2FA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6" descr="WyÅwietlam 3.JPG">
            <a:extLst>
              <a:ext uri="{FF2B5EF4-FFF2-40B4-BE49-F238E27FC236}">
                <a16:creationId xmlns:a16="http://schemas.microsoft.com/office/drawing/2014/main" id="{C575EBFA-7A98-4000-9F9F-7FA88048B0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787761"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6E4738A-424C-4B05-AA60-F5E2729FB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08" y="2279572"/>
            <a:ext cx="3668642" cy="326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4A5D356-0005-42D8-B589-C4074C59EA59}"/>
              </a:ext>
            </a:extLst>
          </p:cNvPr>
          <p:cNvSpPr txBox="1"/>
          <p:nvPr/>
        </p:nvSpPr>
        <p:spPr>
          <a:xfrm>
            <a:off x="2272682" y="1500324"/>
            <a:ext cx="78478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lat rozwoju -</a:t>
            </a:r>
          </a:p>
          <a:p>
            <a:pPr algn="ct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wrośliśmy w ten Region</a:t>
            </a:r>
          </a:p>
        </p:txBody>
      </p:sp>
      <p:pic>
        <p:nvPicPr>
          <p:cNvPr id="6" name="Picture 12" descr="http://4.bp.blogspot.com/-WrcWmeK6I9g/TmZEGMODXtI/AAAAAAAABM8/dhbZ9HyoFBo/s200/korzenie.jpg">
            <a:extLst>
              <a:ext uri="{FF2B5EF4-FFF2-40B4-BE49-F238E27FC236}">
                <a16:creationId xmlns:a16="http://schemas.microsoft.com/office/drawing/2014/main" id="{5ECDEE87-AD7A-4284-8CE5-B2BDE2D1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5399" y="3467783"/>
            <a:ext cx="2808312" cy="269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2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5">
            <a:extLst>
              <a:ext uri="{FF2B5EF4-FFF2-40B4-BE49-F238E27FC236}">
                <a16:creationId xmlns:a16="http://schemas.microsoft.com/office/drawing/2014/main" id="{C67C86E9-1B7A-4ACA-AF29-93761718A0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C1474C71-CC3F-4E04-B3A7-F408BE247E6D}"/>
              </a:ext>
            </a:extLst>
          </p:cNvPr>
          <p:cNvSpPr txBox="1"/>
          <p:nvPr/>
        </p:nvSpPr>
        <p:spPr>
          <a:xfrm>
            <a:off x="461639" y="1455938"/>
            <a:ext cx="770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Zezwolenia wydane w latach 1998 - 2018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DE9787E-1DA0-45B6-98D2-96DBF27D393E}"/>
              </a:ext>
            </a:extLst>
          </p:cNvPr>
          <p:cNvSpPr txBox="1"/>
          <p:nvPr/>
        </p:nvSpPr>
        <p:spPr>
          <a:xfrm>
            <a:off x="9645445" y="1953491"/>
            <a:ext cx="1708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344</a:t>
            </a:r>
          </a:p>
        </p:txBody>
      </p:sp>
    </p:spTree>
    <p:extLst>
      <p:ext uri="{BB962C8B-B14F-4D97-AF65-F5344CB8AC3E}">
        <p14:creationId xmlns:p14="http://schemas.microsoft.com/office/powerpoint/2010/main" val="393733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C09E559-5632-43E2-98C4-EA664A52E25B}"/>
              </a:ext>
            </a:extLst>
          </p:cNvPr>
          <p:cNvSpPr txBox="1"/>
          <p:nvPr/>
        </p:nvSpPr>
        <p:spPr>
          <a:xfrm>
            <a:off x="461639" y="1455938"/>
            <a:ext cx="770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Nakłady inwestycyjne w mln zł w latach 1998 - 2018</a:t>
            </a:r>
          </a:p>
        </p:txBody>
      </p:sp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id="{C4B685DC-E0D8-4DB8-BF32-FDAF9EE30BE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734E2F82-DCC0-4F62-9ECF-82B994E690DC}"/>
              </a:ext>
            </a:extLst>
          </p:cNvPr>
          <p:cNvSpPr txBox="1"/>
          <p:nvPr/>
        </p:nvSpPr>
        <p:spPr>
          <a:xfrm>
            <a:off x="2545772" y="2473036"/>
            <a:ext cx="3034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mld zł</a:t>
            </a:r>
          </a:p>
        </p:txBody>
      </p:sp>
    </p:spTree>
    <p:extLst>
      <p:ext uri="{BB962C8B-B14F-4D97-AF65-F5344CB8AC3E}">
        <p14:creationId xmlns:p14="http://schemas.microsoft.com/office/powerpoint/2010/main" val="23906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3">
            <a:extLst>
              <a:ext uri="{FF2B5EF4-FFF2-40B4-BE49-F238E27FC236}">
                <a16:creationId xmlns:a16="http://schemas.microsoft.com/office/drawing/2014/main" id="{00F28C39-2183-478C-9465-52AEE2506EB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199" y="1735282"/>
          <a:ext cx="10602191" cy="444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73221127-C47B-41C8-8A97-9E918EBAAA84}"/>
              </a:ext>
            </a:extLst>
          </p:cNvPr>
          <p:cNvSpPr txBox="1"/>
          <p:nvPr/>
        </p:nvSpPr>
        <p:spPr>
          <a:xfrm>
            <a:off x="461639" y="1455938"/>
            <a:ext cx="770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Zatrudnienie na terenie Strefy w latach 1998 - 2018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0A84BF9-BE80-4ED2-9DF9-07F2EAD726FE}"/>
              </a:ext>
            </a:extLst>
          </p:cNvPr>
          <p:cNvSpPr txBox="1"/>
          <p:nvPr/>
        </p:nvSpPr>
        <p:spPr>
          <a:xfrm>
            <a:off x="1122217" y="5237018"/>
            <a:ext cx="7136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36240 miejsc pracy</a:t>
            </a:r>
          </a:p>
        </p:txBody>
      </p:sp>
    </p:spTree>
    <p:extLst>
      <p:ext uri="{BB962C8B-B14F-4D97-AF65-F5344CB8AC3E}">
        <p14:creationId xmlns:p14="http://schemas.microsoft.com/office/powerpoint/2010/main" val="14945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SERWER\public\Zdjęcia\Tereny\Nowa Sól\Nowa Sól K1\ns73.jpg">
            <a:extLst>
              <a:ext uri="{FF2B5EF4-FFF2-40B4-BE49-F238E27FC236}">
                <a16:creationId xmlns:a16="http://schemas.microsoft.com/office/drawing/2014/main" id="{CA50B9B8-3870-4755-8297-31EA3F45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39" y="1856048"/>
            <a:ext cx="3691179" cy="2438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BA8C14F-B11F-4260-978A-3284F3B5C31A}"/>
              </a:ext>
            </a:extLst>
          </p:cNvPr>
          <p:cNvSpPr txBox="1"/>
          <p:nvPr/>
        </p:nvSpPr>
        <p:spPr>
          <a:xfrm>
            <a:off x="461639" y="1455938"/>
            <a:ext cx="770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Zmieniamy rzeczywistość gospodarczą regionu</a:t>
            </a:r>
          </a:p>
        </p:txBody>
      </p:sp>
      <p:pic>
        <p:nvPicPr>
          <p:cNvPr id="4" name="Picture 10" descr="k86[1]">
            <a:extLst>
              <a:ext uri="{FF2B5EF4-FFF2-40B4-BE49-F238E27FC236}">
                <a16:creationId xmlns:a16="http://schemas.microsoft.com/office/drawing/2014/main" id="{82D7E479-AE56-4D58-8836-6B1A57706A7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035" y="4572977"/>
            <a:ext cx="4159936" cy="1561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\\SERWER\public\Zdjęcia\Tereny\Kostrzyn\Kostrzyn K1\k52.jpg">
            <a:extLst>
              <a:ext uri="{FF2B5EF4-FFF2-40B4-BE49-F238E27FC236}">
                <a16:creationId xmlns:a16="http://schemas.microsoft.com/office/drawing/2014/main" id="{B075C723-5470-4581-9293-85607D8C1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39" y="4547111"/>
            <a:ext cx="3691179" cy="1587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735CECD-09CC-434B-8C14-E051B2E304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035" y="1857276"/>
            <a:ext cx="4160987" cy="243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Izabela Fechner\Desktop\Moje dokumenty\zdjęcia_strefa\zdjęcia_inwestorzy\Poznań\VWP\VW_produkcja.jpg">
            <a:extLst>
              <a:ext uri="{FF2B5EF4-FFF2-40B4-BE49-F238E27FC236}">
                <a16:creationId xmlns:a16="http://schemas.microsoft.com/office/drawing/2014/main" id="{BD930B1F-6462-44FE-8231-64E12EFE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255" y="2009058"/>
            <a:ext cx="3204542" cy="213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Znalezione obrazy dla zapytania tpv gorzów wlkp">
            <a:extLst>
              <a:ext uri="{FF2B5EF4-FFF2-40B4-BE49-F238E27FC236}">
                <a16:creationId xmlns:a16="http://schemas.microsoft.com/office/drawing/2014/main" id="{400667C4-46AA-4696-957F-6235993F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88" y="4370176"/>
            <a:ext cx="2135475" cy="1763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5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EF83BF7-EAC3-4C6B-B0A1-2D9013A7B064}"/>
              </a:ext>
            </a:extLst>
          </p:cNvPr>
          <p:cNvSpPr txBox="1"/>
          <p:nvPr/>
        </p:nvSpPr>
        <p:spPr>
          <a:xfrm>
            <a:off x="4500979" y="2752078"/>
            <a:ext cx="4776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Fakty</a:t>
            </a:r>
          </a:p>
        </p:txBody>
      </p:sp>
    </p:spTree>
    <p:extLst>
      <p:ext uri="{BB962C8B-B14F-4D97-AF65-F5344CB8AC3E}">
        <p14:creationId xmlns:p14="http://schemas.microsoft.com/office/powerpoint/2010/main" val="318290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7D3B06-2BE4-46B7-8EAE-828AE960B733}"/>
              </a:ext>
            </a:extLst>
          </p:cNvPr>
          <p:cNvSpPr txBox="1">
            <a:spLocks/>
          </p:cNvSpPr>
          <p:nvPr/>
        </p:nvSpPr>
        <p:spPr>
          <a:xfrm>
            <a:off x="1376363" y="1547813"/>
            <a:ext cx="3803650" cy="21240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l-PL" altLang="pl-PL" sz="2000" dirty="0">
                <a:latin typeface="Tahoma" panose="020B0604030504040204" pitchFamily="34" charset="0"/>
                <a:cs typeface="Tahoma" panose="020B0604030504040204" pitchFamily="34" charset="0"/>
              </a:rPr>
              <a:t>Kostrzyńsko-Słubicka Specjalna Strefa Ekonomiczna </a:t>
            </a:r>
            <a:br>
              <a:rPr lang="pl-PL" altLang="pl-PL" sz="20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strefą o największym zasięgu terytorialnym w Polsce</a:t>
            </a:r>
            <a:br>
              <a:rPr lang="pl-PL" altLang="pl-PL" sz="20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pl-PL" altLang="pl-PL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9" name="Picture 7">
            <a:extLst>
              <a:ext uri="{FF2B5EF4-FFF2-40B4-BE49-F238E27FC236}">
                <a16:creationId xmlns:a16="http://schemas.microsoft.com/office/drawing/2014/main" id="{12AF442C-C478-4DBD-843C-F08B9614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1484313"/>
            <a:ext cx="49323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val 8">
            <a:extLst>
              <a:ext uri="{FF2B5EF4-FFF2-40B4-BE49-F238E27FC236}">
                <a16:creationId xmlns:a16="http://schemas.microsoft.com/office/drawing/2014/main" id="{D174D9EF-C916-4E5C-91D8-FF1F796E7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1997075"/>
            <a:ext cx="1439863" cy="1944688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1027</Words>
  <Application>Microsoft Office PowerPoint</Application>
  <PresentationFormat>Panoramiczny</PresentationFormat>
  <Paragraphs>175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Wingdings</vt:lpstr>
      <vt:lpstr>Motyw pakietu Office</vt:lpstr>
      <vt:lpstr>Prezentacja programu PowerPoint</vt:lpstr>
      <vt:lpstr>   20 lat minęło jak jeden dzień!   Co udało się osiągnąć?  Plany strefy na najbliższe lata?  „Mapa drogowa” SSE – nakazy, zakazy i znaki STOP   Cała Polska Strefą  współpraca z samorządem oraz  inwestorami z punktu widzenia SSE i zgodnie z nowymi przepisami.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Borowski</dc:creator>
  <cp:lastModifiedBy>Maciej Borowski</cp:lastModifiedBy>
  <cp:revision>12</cp:revision>
  <dcterms:created xsi:type="dcterms:W3CDTF">2018-10-02T07:00:05Z</dcterms:created>
  <dcterms:modified xsi:type="dcterms:W3CDTF">2018-10-04T06:06:06Z</dcterms:modified>
</cp:coreProperties>
</file>