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86" r:id="rId3"/>
    <p:sldMasterId id="2147483710" r:id="rId4"/>
  </p:sldMasterIdLst>
  <p:notesMasterIdLst>
    <p:notesMasterId r:id="rId20"/>
  </p:notesMasterIdLst>
  <p:sldIdLst>
    <p:sldId id="256" r:id="rId5"/>
    <p:sldId id="277" r:id="rId6"/>
    <p:sldId id="275" r:id="rId7"/>
    <p:sldId id="265" r:id="rId8"/>
    <p:sldId id="258" r:id="rId9"/>
    <p:sldId id="267" r:id="rId10"/>
    <p:sldId id="268" r:id="rId11"/>
    <p:sldId id="278" r:id="rId12"/>
    <p:sldId id="259" r:id="rId13"/>
    <p:sldId id="281" r:id="rId14"/>
    <p:sldId id="280" r:id="rId15"/>
    <p:sldId id="276" r:id="rId16"/>
    <p:sldId id="279" r:id="rId17"/>
    <p:sldId id="282" r:id="rId18"/>
    <p:sldId id="260" r:id="rId19"/>
  </p:sldIdLst>
  <p:sldSz cx="10680700" cy="7556500"/>
  <p:notesSz cx="6858000" cy="9144000"/>
  <p:defaultTextStyle>
    <a:defPPr>
      <a:defRPr lang="pl-PL"/>
    </a:defPPr>
    <a:lvl1pPr marL="0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1pPr>
    <a:lvl2pPr marL="521025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2pPr>
    <a:lvl3pPr marL="1042050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3pPr>
    <a:lvl4pPr marL="1563075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4pPr>
    <a:lvl5pPr marL="2084100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5pPr>
    <a:lvl6pPr marL="2605126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6pPr>
    <a:lvl7pPr marL="3126151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7pPr>
    <a:lvl8pPr marL="3647176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8pPr>
    <a:lvl9pPr marL="4168201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6" autoAdjust="0"/>
    <p:restoredTop sz="70025" autoAdjust="0"/>
  </p:normalViewPr>
  <p:slideViewPr>
    <p:cSldViewPr snapToGrid="0">
      <p:cViewPr varScale="1">
        <p:scale>
          <a:sx n="56" d="100"/>
          <a:sy n="56" d="100"/>
        </p:scale>
        <p:origin x="2371" y="38"/>
      </p:cViewPr>
      <p:guideLst>
        <p:guide orient="horz" pos="2380"/>
        <p:guide pos="33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051D5-534E-4F41-A7AA-1F8C280BEB19}" type="datetimeFigureOut">
              <a:rPr lang="pl-PL" smtClean="0"/>
              <a:pPr/>
              <a:t>05.10.2018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2A3C7-6340-4CAA-8488-4633FD2D3E0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4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rometrzawodow.pl/pl/lubuskie/prognozy-dla-powiatow/2018/lubuskie.15......1..4..0.1.1.p_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700" dirty="0">
              <a:latin typeface="+mn-lt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2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469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Kwalifikacje</a:t>
            </a:r>
            <a:r>
              <a:rPr lang="pl-PL" baseline="0" dirty="0"/>
              <a:t> „powiązane” – złożone wnioski / czcionką pogrubioną zawody deficytowe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208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59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Odniesienie</a:t>
            </a:r>
            <a:r>
              <a:rPr lang="pl-PL" baseline="0" dirty="0"/>
              <a:t> do Strategii: wyzwania </a:t>
            </a:r>
            <a:endParaRPr lang="pl-PL" dirty="0"/>
          </a:p>
          <a:p>
            <a:r>
              <a:rPr lang="pl-PL" dirty="0"/>
              <a:t>Wyzwanie 1: budowa gospodarki opartej na wiedzy </a:t>
            </a:r>
            <a:endParaRPr lang="pl-PL" dirty="0" smtClean="0"/>
          </a:p>
          <a:p>
            <a:r>
              <a:rPr lang="pl-PL" dirty="0" smtClean="0"/>
              <a:t>nauka i edukacja (lepsze dostosowanie oświaty do potrzeb rynku pracy), w tym poprawa szans absolwentów szkół zawodowych, średnich i wyższych na rynku pracy poprzez poprawę jakości i </a:t>
            </a:r>
            <a:r>
              <a:rPr lang="pl-PL" b="1" i="0" dirty="0" smtClean="0"/>
              <a:t>atrakcyjności kształcenia dostosowanego do wymagań pracodawców</a:t>
            </a:r>
            <a:r>
              <a:rPr lang="pl-PL" dirty="0" smtClean="0"/>
              <a:t> przy jednoczesnej poprawie dostępności do placówek edukacyjnych,</a:t>
            </a:r>
          </a:p>
          <a:p>
            <a:r>
              <a:rPr lang="pl-PL" dirty="0" smtClean="0"/>
              <a:t>Wyzwanie </a:t>
            </a:r>
            <a:r>
              <a:rPr lang="pl-PL" dirty="0"/>
              <a:t>5: zapewnienie spójności społecznej </a:t>
            </a:r>
            <a:endParaRPr lang="pl-PL" dirty="0" smtClean="0"/>
          </a:p>
          <a:p>
            <a:r>
              <a:rPr lang="pl-PL" dirty="0" smtClean="0"/>
              <a:t>Zmniejszenie bezrobocia i ubóstwa poprzez kształcenie ustawiczne i </a:t>
            </a:r>
            <a:r>
              <a:rPr lang="pl-PL" b="1" dirty="0" smtClean="0"/>
              <a:t>lepsze dostosowywanie zasobów rynku pracy do potrzeb gospodarki</a:t>
            </a:r>
            <a:r>
              <a:rPr lang="pl-PL" dirty="0" smtClean="0"/>
              <a:t>, w tym wyrównywanie szans edukacyjnych i aktywizację mieszkańców terenów wiejskich i zmniejszanie tzw. „bezrobocia ukrytego”;</a:t>
            </a:r>
            <a:endParaRPr lang="pl-PL" dirty="0"/>
          </a:p>
          <a:p>
            <a:r>
              <a:rPr lang="pl-PL" dirty="0"/>
              <a:t>Odniesienie</a:t>
            </a:r>
            <a:r>
              <a:rPr lang="pl-PL" baseline="0" dirty="0"/>
              <a:t> do Strategii: cele strategiczne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0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l-PL" dirty="0"/>
              <a:t>Zarządzanie kwalifikacjami na poziomie:</a:t>
            </a:r>
            <a:r>
              <a:rPr lang="pl-PL" baseline="0" dirty="0"/>
              <a:t> </a:t>
            </a:r>
            <a:endParaRPr lang="pl-PL" dirty="0"/>
          </a:p>
          <a:p>
            <a:pPr>
              <a:buFont typeface="Arial" panose="020B0604020202020204" pitchFamily="34" charset="0"/>
              <a:buNone/>
            </a:pPr>
            <a:r>
              <a:rPr lang="pl-PL" dirty="0"/>
              <a:t>-JST – zamieszczenie informacji o ZSK w strategiach rozwoju regionu;</a:t>
            </a:r>
            <a:r>
              <a:rPr lang="pl-PL" baseline="0" dirty="0"/>
              <a:t> </a:t>
            </a:r>
            <a:r>
              <a:rPr lang="pl-PL" b="1" baseline="0" dirty="0"/>
              <a:t>promowanie uczenia się przez całe życie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baseline="0" dirty="0"/>
              <a:t>-publicznych służb zatrudnienia - </a:t>
            </a:r>
            <a:r>
              <a:rPr lang="pl-PL" dirty="0"/>
              <a:t>finansowanie/dofinansowanie uzyskania kwalifikacji (szkolenie, egzamin/walidacja) potrzebnych w regionie</a:t>
            </a:r>
          </a:p>
          <a:p>
            <a:pPr>
              <a:buFont typeface="Arial" panose="020B0604020202020204" pitchFamily="34" charset="0"/>
              <a:buNone/>
            </a:pPr>
            <a:r>
              <a:rPr lang="pl-PL" dirty="0"/>
              <a:t>-edukacji:</a:t>
            </a:r>
            <a:r>
              <a:rPr lang="pl-PL" baseline="0" dirty="0"/>
              <a:t> formalnej (</a:t>
            </a:r>
            <a:r>
              <a:rPr lang="pl-PL" dirty="0"/>
              <a:t>oświaty i szkolnictwa wyższego</a:t>
            </a:r>
            <a:r>
              <a:rPr lang="pl-PL" baseline="0" dirty="0"/>
              <a:t> – tworzenie kierunków zgodnych z zapotrzebowaniem na kwalifikacje) i </a:t>
            </a:r>
            <a:r>
              <a:rPr lang="pl-PL" baseline="0" dirty="0" err="1"/>
              <a:t>pozaformalnej</a:t>
            </a:r>
            <a:r>
              <a:rPr lang="pl-PL" baseline="0" dirty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pl-PL" baseline="0" dirty="0"/>
              <a:t>-branż/sektorów/przedsiębiorstw </a:t>
            </a:r>
            <a:endParaRPr lang="pl-PL" dirty="0"/>
          </a:p>
          <a:p>
            <a:pPr>
              <a:buFont typeface="Arial" panose="020B0604020202020204" pitchFamily="34" charset="0"/>
              <a:buNone/>
            </a:pPr>
            <a:r>
              <a:rPr lang="pl-PL" dirty="0"/>
              <a:t>Ważne</a:t>
            </a:r>
            <a:r>
              <a:rPr lang="pl-PL" baseline="0" dirty="0"/>
              <a:t> – tworzenie sieci współpracy: JST -</a:t>
            </a:r>
            <a:r>
              <a:rPr lang="pl-PL" dirty="0"/>
              <a:t>instytucji rynku pracy – edukacji – branż/sektorów/przedsiębiorstw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85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https://barometrzawodow.pl/pl/lubuskie/prognozy-dla-powiatow/2018/lubuskie.15......1..4..0.1.1.p_4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358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- Pogrubiona</a:t>
            </a:r>
            <a:r>
              <a:rPr lang="pl-PL" baseline="0" dirty="0"/>
              <a:t> czcionka – są złożone wnioski o włączenie kwalifikacji takiej samej lub zbliżonej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59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58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ZSK jako odpowiedź; promocja uczenia się przez całe życie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91543-6F00-4CCA-B4AD-3C7C048CB50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36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Zawody deficytowe – i  złożony wniosek do ZSK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74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34298" y="4711808"/>
            <a:ext cx="9212104" cy="5012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734298" y="5315890"/>
            <a:ext cx="9212104" cy="501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84700" y="626556"/>
            <a:ext cx="8402638" cy="685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ADDA22-D8AA-459D-90F4-55751BB32AE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565700" y="1491744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Prowadzenie szkoleń, warsztatów i treningów dla osób dorosłych pracujących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 organizacjach biznesowych i instytucjach administracji publicznej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Instruktor stylizacji paznokci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Instruktor stylizacji rzęs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Obsługa procesów kadrowo-płacowych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Praca z dzieckiem metodą Marii Montessori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Doradzanie w zakresie finansów osobistych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Planowanie i prowadzenie zajęć z kiteboardingu w ramach cyklu szkoleniowego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Organizowanie pobytu i działań edukacyjno-krajoznawczych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 terenach wiejskich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Przygotowywanie potraw zgodnie z trendami rynkowymi i zasadami </a:t>
            </a:r>
            <a:r>
              <a:rPr lang="en-US" dirty="0">
                <a:solidFill>
                  <a:schemeClr val="tx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zdrowego żywienia</a:t>
            </a:r>
            <a:endParaRPr lang="sv-SE" altLang="sv-S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79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9859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480858" y="1472889"/>
            <a:ext cx="6872287" cy="3859212"/>
          </a:xfrm>
          <a:prstGeom prst="rect">
            <a:avLst/>
          </a:prstGeom>
        </p:spPr>
        <p:txBody>
          <a:bodyPr lIns="0" tIns="0" rIns="0" bIns="0"/>
          <a:lstStyle>
            <a:lvl2pPr>
              <a:defRPr>
                <a:solidFill>
                  <a:srgbClr val="0094D8"/>
                </a:solidFill>
              </a:defRPr>
            </a:lvl2pPr>
          </a:lstStyle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31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598275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22464638"/>
              </p:ext>
            </p:extLst>
          </p:nvPr>
        </p:nvGraphicFramePr>
        <p:xfrm>
          <a:off x="1118713" y="1463463"/>
          <a:ext cx="8230623" cy="4368800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767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33102" y="1472890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441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4093789"/>
              </p:ext>
            </p:extLst>
          </p:nvPr>
        </p:nvGraphicFramePr>
        <p:xfrm>
          <a:off x="1118713" y="1576076"/>
          <a:ext cx="8705850" cy="4365624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/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/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/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905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5159" y="61145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338" y="1879699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endParaRPr lang="sv-SE" altLang="sv-SE" sz="1400"/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PODMIOT OPISUJĄCY KWALIFIKACJĘ</a:t>
                </a:r>
                <a:endParaRPr lang="sv-SE" altLang="sv-SE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endParaRPr lang="sv-SE" altLang="sv-SE" sz="1400"/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MINISTER WŁAŚCIWY</a:t>
                </a:r>
                <a:endParaRPr lang="sv-SE" altLang="sv-SE"/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sv-SE" altLang="sv-SE" sz="1400"/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INSTYTUCJA CERTYFIKUJĄCA</a:t>
                </a:r>
                <a:endParaRPr lang="sv-SE" altLang="sv-SE"/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endParaRPr lang="sv-SE" altLang="sv-SE" sz="1400"/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PODMIOT ZEWNĘTRZNEGO ZAPEWNIANIA JAKOŚCI</a:t>
                </a:r>
                <a:endParaRPr lang="sv-SE" altLang="sv-SE"/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OPISANIE KWALIFIKACJI</a:t>
                </a:r>
                <a:endParaRPr lang="sv-SE" altLang="sv-SE"/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WŁĄCZENIE KWALIFIKACJI</a:t>
                </a:r>
                <a:endParaRPr lang="sv-SE" altLang="sv-SE"/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NADAWANIE KWALIFIKACJI</a:t>
                </a:r>
                <a:endParaRPr lang="sv-SE" altLang="sv-SE"/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ZEWNĘTRZNE ZAPEWNIANIE JAKOŚCI</a:t>
                </a:r>
                <a:endParaRPr lang="sv-SE" altLang="sv-SE"/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WEWNĘTRZNE ZAPEWNIANIE JAKOŚCI</a:t>
                </a:r>
                <a:endParaRPr lang="sv-SE" altLang="sv-SE"/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sv-SE" altLang="sv-SE"/>
            </a:p>
          </p:txBody>
        </p:sp>
      </p:grpSp>
    </p:spTree>
    <p:extLst>
      <p:ext uri="{BB962C8B-B14F-4D97-AF65-F5344CB8AC3E}">
        <p14:creationId xmlns:p14="http://schemas.microsoft.com/office/powerpoint/2010/main" val="225100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428625" y="2159000"/>
            <a:ext cx="3768725" cy="1771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sv-SE" altLang="sv-SE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Projekt </a:t>
            </a:r>
            <a:r>
              <a:rPr lang="sv-SE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współfinansowany ze środków </a:t>
            </a:r>
            <a:r>
              <a:rPr lang="sv-SE" altLang="sv-SE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Unii Europejskiej </a:t>
            </a:r>
            <a:r>
              <a:rPr lang="pl-PL" altLang="sv-SE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/>
            </a:r>
            <a:br>
              <a:rPr lang="pl-PL" altLang="sv-SE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</a:br>
            <a:r>
              <a:rPr lang="sv-SE" altLang="sv-SE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w </a:t>
            </a:r>
            <a:r>
              <a:rPr lang="sv-SE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ramach Europejskiego Funduszu Społecznego</a:t>
            </a:r>
            <a:endParaRPr lang="sv-SE" altLang="sv-S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8AEA2676-17B3-4C2A-A3EC-48584FC3886D}"/>
              </a:ext>
            </a:extLst>
          </p:cNvPr>
          <p:cNvSpPr>
            <a:spLocks/>
          </p:cNvSpPr>
          <p:nvPr userDrawn="1"/>
        </p:nvSpPr>
        <p:spPr bwMode="auto">
          <a:xfrm>
            <a:off x="4525963" y="4776788"/>
            <a:ext cx="3908425" cy="1539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sv-SE" altLang="sv-SE" sz="1400" b="1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Biuro Projektu ZSK</a:t>
            </a: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ul. Górczewska 8, 01-180 Warszawa</a:t>
            </a: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tel.: (22) 241 71 </a:t>
            </a:r>
            <a:r>
              <a:rPr lang="pl-PL" altLang="sv-SE" sz="1400" dirty="0" smtClean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0</a:t>
            </a:r>
            <a:r>
              <a:rPr lang="sv-SE" altLang="sv-SE" sz="1400" dirty="0" smtClean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0</a:t>
            </a:r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, e-mail: </a:t>
            </a:r>
            <a:r>
              <a:rPr lang="pl-PL" altLang="sv-SE" sz="1400" u="sng" dirty="0" err="1" smtClean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zsk</a:t>
            </a:r>
            <a:r>
              <a:rPr lang="sv-SE" altLang="sv-SE" sz="1400" u="sng" dirty="0" smtClean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@ibe.edu.pl</a:t>
            </a:r>
            <a:endParaRPr lang="sv-SE" altLang="sv-SE" sz="1400" u="sng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  <a:p>
            <a:endParaRPr lang="sv-SE" altLang="sv-SE" sz="1400" u="sng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6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504825" y="2159000"/>
            <a:ext cx="3751263" cy="1771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The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project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is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co-financed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by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the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European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Social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Fund of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the</a:t>
            </a:r>
            <a: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European</a:t>
            </a:r>
            <a:r>
              <a:rPr lang="pl-PL" altLang="sv-SE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Union</a:t>
            </a:r>
            <a:endParaRPr lang="sv-SE" altLang="sv-S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8AEA2676-17B3-4C2A-A3EC-48584FC3886D}"/>
              </a:ext>
            </a:extLst>
          </p:cNvPr>
          <p:cNvSpPr>
            <a:spLocks/>
          </p:cNvSpPr>
          <p:nvPr userDrawn="1"/>
        </p:nvSpPr>
        <p:spPr bwMode="auto">
          <a:xfrm>
            <a:off x="4525963" y="4776788"/>
            <a:ext cx="3908425" cy="1539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l-PL" altLang="sv-SE" sz="1400" b="1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Educational</a:t>
            </a:r>
            <a:r>
              <a:rPr lang="pl-PL" altLang="sv-SE" sz="1400" b="1" baseline="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400" b="1" baseline="0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Research</a:t>
            </a:r>
            <a:r>
              <a:rPr lang="pl-PL" altLang="sv-SE" sz="1400" b="1" baseline="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400" b="1" baseline="0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Institute</a:t>
            </a:r>
            <a:endParaRPr lang="sv-SE" altLang="sv-SE" sz="1400" b="1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  <a:p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IQS Project</a:t>
            </a:r>
            <a:r>
              <a:rPr lang="pl-PL" altLang="sv-SE" sz="1400" baseline="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Office</a:t>
            </a:r>
            <a:endParaRPr lang="sv-SE" altLang="sv-SE" sz="1400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Górczewska 8, 01-180 Warsa</a:t>
            </a:r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w,</a:t>
            </a:r>
            <a:r>
              <a:rPr lang="pl-PL" altLang="sv-SE" sz="1400" baseline="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Poland</a:t>
            </a:r>
            <a:endParaRPr lang="sv-SE" altLang="sv-SE" sz="1400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  <a:p>
            <a:r>
              <a:rPr lang="pl-PL" altLang="sv-SE" sz="1400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phone</a:t>
            </a:r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: </a:t>
            </a:r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+48</a:t>
            </a:r>
            <a:r>
              <a:rPr lang="pl-PL" altLang="sv-SE" sz="1400" baseline="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22</a:t>
            </a:r>
            <a:r>
              <a:rPr lang="pl-PL" altLang="sv-SE" sz="1400" baseline="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 </a:t>
            </a:r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241 71 </a:t>
            </a:r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0</a:t>
            </a:r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0, e-mail: </a:t>
            </a:r>
            <a:r>
              <a:rPr lang="pl-PL" altLang="sv-SE" sz="1400" u="sng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zsk</a:t>
            </a:r>
            <a:r>
              <a:rPr lang="sv-SE" altLang="sv-SE" sz="1400" u="sng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@ibe.edu.pl</a:t>
            </a:r>
          </a:p>
          <a:p>
            <a:endParaRPr lang="sv-SE" altLang="sv-SE" sz="1400" u="sng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7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/>
          <p:cNvSpPr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6844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6180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94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45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4729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320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02659" y="712722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3"/>
          </p:nvPr>
        </p:nvSpPr>
        <p:spPr>
          <a:xfrm>
            <a:off x="5877679" y="1851107"/>
            <a:ext cx="4435655" cy="4794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2703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0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 bwMode="auto">
          <a:xfrm>
            <a:off x="6330950" y="1784854"/>
            <a:ext cx="4349750" cy="2628000"/>
          </a:xfrm>
          <a:prstGeom prst="rect">
            <a:avLst/>
          </a:prstGeom>
          <a:solidFill>
            <a:srgbClr val="0094D8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r="274" b="6189"/>
          <a:stretch/>
        </p:blipFill>
        <p:spPr>
          <a:xfrm>
            <a:off x="0" y="1784854"/>
            <a:ext cx="6178550" cy="262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501650"/>
            <a:ext cx="3048000" cy="9601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6796976"/>
            <a:ext cx="8458200" cy="5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9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2" r:id="rId2"/>
  </p:sldLayoutIdLst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sz="4848" b="1" kern="1200">
          <a:solidFill>
            <a:srgbClr val="0094D8"/>
          </a:solidFill>
          <a:latin typeface="+mn-lt"/>
          <a:ea typeface="+mj-ea"/>
          <a:cs typeface="+mj-cs"/>
        </a:defRPr>
      </a:lvl1pPr>
    </p:titleStyle>
    <p:bodyStyle>
      <a:lvl1pPr marL="0" indent="0" algn="l" defTabSz="1007577" rtl="0" eaLnBrk="1" latinLnBrk="0" hangingPunct="1">
        <a:lnSpc>
          <a:spcPct val="90000"/>
        </a:lnSpc>
        <a:spcBef>
          <a:spcPts val="1102"/>
        </a:spcBef>
        <a:buClr>
          <a:srgbClr val="0094D8"/>
        </a:buClr>
        <a:buFont typeface="Arial" panose="020B0604020202020204" pitchFamily="34" charset="0"/>
        <a:buNone/>
        <a:defRPr sz="30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55683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26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472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220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260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049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38538" y="7004050"/>
            <a:ext cx="36036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1949450"/>
            <a:ext cx="1219200" cy="121432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cxnSp>
        <p:nvCxnSpPr>
          <p:cNvPr id="7" name="Łącznik prosty 6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l-PL" altLang="sv-SE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lang="sv-SE" altLang="sv-S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1" r:id="rId2"/>
    <p:sldLayoutId id="2147483709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95889"/>
            <a:ext cx="762000" cy="7589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cxnSp>
        <p:nvCxnSpPr>
          <p:cNvPr id="6" name="Łącznik prosty 5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l-PL" altLang="sv-SE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lang="sv-SE" altLang="sv-S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0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69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6796976"/>
            <a:ext cx="8458200" cy="55384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 bwMode="auto">
          <a:xfrm flipH="1">
            <a:off x="0" y="1784854"/>
            <a:ext cx="4349750" cy="2628000"/>
          </a:xfrm>
          <a:prstGeom prst="rect">
            <a:avLst/>
          </a:prstGeom>
          <a:solidFill>
            <a:srgbClr val="008BD2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r="274" b="6189"/>
          <a:stretch/>
        </p:blipFill>
        <p:spPr>
          <a:xfrm flipH="1">
            <a:off x="4502150" y="1784854"/>
            <a:ext cx="6178550" cy="262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501650"/>
            <a:ext cx="304800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0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jestr.kwalifikacje.gov.pl/" TargetMode="External"/><Relationship Id="rId2" Type="http://schemas.openxmlformats.org/officeDocument/2006/relationships/hyperlink" Target="http://kwalifikacje.gov.pl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kwalifikacje.edu.pl/" TargetMode="External"/><Relationship Id="rId4" Type="http://schemas.openxmlformats.org/officeDocument/2006/relationships/hyperlink" Target="http://www.kwalifikacje.edu.pl/p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Zachodnie Forum Gospodarcze 2018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4298" y="5315890"/>
            <a:ext cx="9212104" cy="1016275"/>
          </a:xfrm>
        </p:spPr>
        <p:txBody>
          <a:bodyPr>
            <a:normAutofit/>
          </a:bodyPr>
          <a:lstStyle/>
          <a:p>
            <a:r>
              <a:rPr lang="pl-PL" dirty="0"/>
              <a:t>Zarządzanie kwalifikacjami jako element</a:t>
            </a:r>
          </a:p>
          <a:p>
            <a:r>
              <a:rPr lang="pl-PL" dirty="0"/>
              <a:t>polityki rozwoju regionu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468231" y="1993999"/>
            <a:ext cx="3604736" cy="402314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104205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025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50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075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00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126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151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176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201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Instytut Badań Edukacyjnych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468231" y="2396313"/>
            <a:ext cx="3604736" cy="3791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577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0094D8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5683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6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472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2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260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049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0838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626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8415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204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Sławomir Szymczak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648581" y="4470794"/>
            <a:ext cx="3604736" cy="3791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577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0094D8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5683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6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472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2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260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049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0838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626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8415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204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3 - 5 października  Nowa Sól/Zielona Góra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9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659" y="457200"/>
            <a:ext cx="9210675" cy="1032235"/>
          </a:xfrm>
        </p:spPr>
        <p:txBody>
          <a:bodyPr>
            <a:noAutofit/>
          </a:bodyPr>
          <a:lstStyle/>
          <a:p>
            <a:r>
              <a:rPr lang="pl-PL" dirty="0"/>
              <a:t>NIWELOWANIE NIEDOPASOWANIA KOMPETENCYJNEGO/ KWALIFIKACYJNEGO NA LOKALNYM RYNKU PRACY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2126389"/>
            <a:ext cx="4435655" cy="490504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2000" b="1" dirty="0"/>
              <a:t>cukiernicy </a:t>
            </a:r>
          </a:p>
          <a:p>
            <a:pPr lvl="1"/>
            <a:r>
              <a:rPr lang="pl-PL" sz="1800" b="1" dirty="0"/>
              <a:t> </a:t>
            </a:r>
            <a:r>
              <a:rPr lang="pl-PL" sz="1800" dirty="0"/>
              <a:t>Cukiernik – dyplom mistrzowski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b="1" dirty="0"/>
              <a:t> magazynierzy </a:t>
            </a:r>
          </a:p>
          <a:p>
            <a:pPr lvl="1"/>
            <a:r>
              <a:rPr lang="pl-PL" sz="1800" dirty="0"/>
              <a:t>Wykonywanie czynności magazynowych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b="1" dirty="0"/>
              <a:t> kelnerzy i barmani  </a:t>
            </a:r>
          </a:p>
          <a:p>
            <a:pPr lvl="1"/>
            <a:r>
              <a:rPr lang="pl-PL" sz="1800" dirty="0"/>
              <a:t>Przygotowanie napojów na bazie alkoholu i bezalkoholowych oraz przekąsek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/>
              <a:t> </a:t>
            </a:r>
            <a:r>
              <a:rPr lang="pl-PL" sz="2000" b="1" dirty="0"/>
              <a:t>szefowie kuchni</a:t>
            </a:r>
          </a:p>
          <a:p>
            <a:pPr lvl="1"/>
            <a:r>
              <a:rPr lang="pl-PL" sz="1800" dirty="0"/>
              <a:t>Zarządzanie pracą restauracji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5707996" y="2126389"/>
            <a:ext cx="4435655" cy="4905048"/>
          </a:xfrm>
          <a:ln>
            <a:noFill/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2000" b="1" dirty="0"/>
              <a:t> operatorzy obrabiarek skrawających </a:t>
            </a:r>
          </a:p>
          <a:p>
            <a:pPr lvl="1"/>
            <a:r>
              <a:rPr lang="pl-PL" sz="1800" dirty="0"/>
              <a:t>Programowanie obrabiarek skrawających numerycznie (CNC)</a:t>
            </a:r>
          </a:p>
          <a:p>
            <a:pPr lvl="1"/>
            <a:r>
              <a:rPr lang="pl-PL" sz="1800" dirty="0"/>
              <a:t>Użytkowanie obrabiarek skrawających numerycznie (CNC)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b="1" dirty="0" smtClean="0"/>
              <a:t> opiekunowie </a:t>
            </a:r>
            <a:r>
              <a:rPr lang="pl-PL" sz="2000" b="1" dirty="0"/>
              <a:t>osoby starszej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 lub niepełnosprawnej </a:t>
            </a:r>
            <a:endParaRPr lang="pl-PL" sz="2000" b="1" dirty="0"/>
          </a:p>
          <a:p>
            <a:pPr lvl="1"/>
            <a:r>
              <a:rPr lang="pl-PL" sz="1800" dirty="0"/>
              <a:t>Asystowanie osobie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niepełnosprawnością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b="1" dirty="0"/>
              <a:t> sprzedawcy i kasjerzy</a:t>
            </a:r>
          </a:p>
          <a:p>
            <a:pPr lvl="1"/>
            <a:r>
              <a:rPr lang="pl-PL" sz="1800" dirty="0"/>
              <a:t>Obsługiwanie kasy fiskalnej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elementami fakturowania</a:t>
            </a:r>
          </a:p>
        </p:txBody>
      </p:sp>
    </p:spTree>
    <p:extLst>
      <p:ext uri="{BB962C8B-B14F-4D97-AF65-F5344CB8AC3E}">
        <p14:creationId xmlns:p14="http://schemas.microsoft.com/office/powerpoint/2010/main" val="282439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659" y="501446"/>
            <a:ext cx="9210675" cy="987990"/>
          </a:xfrm>
        </p:spPr>
        <p:txBody>
          <a:bodyPr>
            <a:noAutofit/>
          </a:bodyPr>
          <a:lstStyle/>
          <a:p>
            <a:r>
              <a:rPr lang="pl-PL" dirty="0"/>
              <a:t>NIWELOWANIE NIEDOPASOWANIA KOMPETENCYJNEGO/ KWALIFIKACYJNEGO NA LOKALNYM RYNKU PRACY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3978073" cy="479425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2000" b="1" dirty="0"/>
              <a:t> krawcy i pracownicy produkcji odzieży: </a:t>
            </a:r>
          </a:p>
          <a:p>
            <a:pPr lvl="1"/>
            <a:r>
              <a:rPr lang="pl-PL" sz="1800" dirty="0"/>
              <a:t>Zarządzanie procesami technologicznymi przemysłowego szycia odzieży z dzianin</a:t>
            </a:r>
          </a:p>
          <a:p>
            <a:pPr lvl="1"/>
            <a:r>
              <a:rPr lang="pl-PL" sz="1800" dirty="0"/>
              <a:t>Konstruowanie szablonów odzieżowych do produkcji przemysłowej odzieży</a:t>
            </a:r>
          </a:p>
          <a:p>
            <a:pPr lvl="1"/>
            <a:r>
              <a:rPr lang="pl-PL" sz="1800" dirty="0"/>
              <a:t>Wytwarzanie odzieży miarowej damskiej</a:t>
            </a:r>
          </a:p>
          <a:p>
            <a:pPr lvl="1"/>
            <a:r>
              <a:rPr lang="pl-PL" sz="1800" dirty="0"/>
              <a:t>Konstruowanie w systemach CAD/CAM przemysłowych szablonów odzieżowych 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5603358" y="1851107"/>
            <a:ext cx="4195469" cy="4194094"/>
          </a:xfrm>
          <a:ln>
            <a:noFill/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sz="2000" b="1" dirty="0"/>
              <a:t> pracownicy ds. rachunkowości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i </a:t>
            </a:r>
            <a:r>
              <a:rPr lang="pl-PL" sz="2000" b="1" dirty="0"/>
              <a:t>księgowości; samodzielni księgowi:</a:t>
            </a:r>
          </a:p>
          <a:p>
            <a:pPr lvl="1"/>
            <a:r>
              <a:rPr lang="pl-PL" sz="1800" dirty="0"/>
              <a:t>Zarządzanie procesami kadrowymi</a:t>
            </a:r>
          </a:p>
          <a:p>
            <a:pPr lvl="1"/>
            <a:r>
              <a:rPr lang="pl-PL" sz="1800" dirty="0"/>
              <a:t>Zarządzanie procesami płacowymi </a:t>
            </a:r>
          </a:p>
          <a:p>
            <a:pPr lvl="1"/>
            <a:r>
              <a:rPr lang="pl-PL" sz="1800" dirty="0"/>
              <a:t>Zarządzanie procesami księgowymi </a:t>
            </a:r>
          </a:p>
          <a:p>
            <a:pPr lvl="1"/>
            <a:r>
              <a:rPr lang="pl-PL" sz="1800" dirty="0"/>
              <a:t>Świadczenie usług księgowych </a:t>
            </a:r>
          </a:p>
          <a:p>
            <a:pPr lvl="1"/>
            <a:r>
              <a:rPr lang="pl-PL" sz="1800" dirty="0"/>
              <a:t>Obsługa procesów księgowych </a:t>
            </a:r>
          </a:p>
          <a:p>
            <a:pPr lvl="1"/>
            <a:r>
              <a:rPr lang="pl-PL" sz="1800" dirty="0"/>
              <a:t>Wspomaganie obsługi procesów księgowych</a:t>
            </a:r>
          </a:p>
          <a:p>
            <a:pPr lvl="1"/>
            <a:r>
              <a:rPr lang="pl-PL" sz="1800" dirty="0"/>
              <a:t>Obsługa procesów kadrowo-płacowych </a:t>
            </a:r>
          </a:p>
          <a:p>
            <a:pPr lvl="1"/>
            <a:r>
              <a:rPr lang="pl-PL" sz="1800" dirty="0"/>
              <a:t>Doradzanie w sprawie finansów osobistych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1068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02659" y="508000"/>
            <a:ext cx="9210675" cy="1032235"/>
          </a:xfrm>
        </p:spPr>
        <p:txBody>
          <a:bodyPr>
            <a:noAutofit/>
          </a:bodyPr>
          <a:lstStyle/>
          <a:p>
            <a:r>
              <a:rPr lang="pl-PL" dirty="0"/>
              <a:t>ZINTEGROWANY SYSTEM KWALIFIKACJI JAKO NARZĘDZIE W ZAKRESIE ZARZĄDZANIA KWALIFIKACJAMI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112087" y="2066085"/>
            <a:ext cx="4557193" cy="477231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Współpraca i zaangażowanie podmiotów w zakresie zarządzania kwalifikacjami na lokalnym rynku poprzez: </a:t>
            </a:r>
          </a:p>
          <a:p>
            <a:pPr lvl="1"/>
            <a:r>
              <a:rPr lang="pl-PL" dirty="0" smtClean="0"/>
              <a:t>opisywanie </a:t>
            </a:r>
            <a:r>
              <a:rPr lang="pl-PL" dirty="0"/>
              <a:t>kwalifikacji rynkowych, innowacyjnych, potrzebnych społecznie </a:t>
            </a:r>
          </a:p>
          <a:p>
            <a:pPr lvl="1"/>
            <a:r>
              <a:rPr lang="pl-PL" dirty="0" smtClean="0"/>
              <a:t>włączanie </a:t>
            </a:r>
            <a:r>
              <a:rPr lang="pl-PL" dirty="0"/>
              <a:t>kwalifikacji do ZSK </a:t>
            </a:r>
          </a:p>
          <a:p>
            <a:pPr lvl="1"/>
            <a:r>
              <a:rPr lang="pl-PL" dirty="0" smtClean="0"/>
              <a:t>pełnienie </a:t>
            </a:r>
            <a:r>
              <a:rPr lang="pl-PL" dirty="0"/>
              <a:t>funkcji instytucji certyfikującej</a:t>
            </a:r>
          </a:p>
          <a:p>
            <a:pPr lvl="1"/>
            <a:r>
              <a:rPr lang="pl-PL" dirty="0" smtClean="0"/>
              <a:t>pełnienie </a:t>
            </a:r>
            <a:r>
              <a:rPr lang="pl-PL" dirty="0"/>
              <a:t>funkcji podmiotu zewnętrznego zapewniania jakości </a:t>
            </a:r>
          </a:p>
        </p:txBody>
      </p:sp>
      <p:pic>
        <p:nvPicPr>
          <p:cNvPr id="8" name="Symbol zastępczy zawartości 3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51" y="1873045"/>
            <a:ext cx="4858250" cy="4772312"/>
          </a:xfrm>
        </p:spPr>
      </p:pic>
    </p:spTree>
    <p:extLst>
      <p:ext uri="{BB962C8B-B14F-4D97-AF65-F5344CB8AC3E}">
        <p14:creationId xmlns:p14="http://schemas.microsoft.com/office/powerpoint/2010/main" val="428200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C061E-45BC-443A-90AA-A1585224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987799-2DED-4428-BF59-16424A9BA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050" y="2065934"/>
            <a:ext cx="9210675" cy="4794250"/>
          </a:xfrm>
        </p:spPr>
        <p:txBody>
          <a:bodyPr/>
          <a:lstStyle/>
          <a:p>
            <a:pPr marL="197790" lvl="1" indent="-28006">
              <a:buNone/>
              <a:defRPr/>
            </a:pPr>
            <a:r>
              <a:rPr lang="pl-PL" altLang="pl-PL" sz="2400" dirty="0"/>
              <a:t>Portal Zintegrowanego Systemu Kwalifikacji:</a:t>
            </a:r>
          </a:p>
          <a:p>
            <a:pPr marL="197790" lvl="1" indent="-28006">
              <a:buNone/>
              <a:defRPr/>
            </a:pPr>
            <a:r>
              <a:rPr lang="pl-PL" altLang="pl-PL" sz="2400" dirty="0">
                <a:hlinkClick r:id="rId2"/>
              </a:rPr>
              <a:t>http://kwalifikacje.gov.pl</a:t>
            </a:r>
            <a:endParaRPr lang="pl-PL" altLang="pl-PL" sz="2400" dirty="0"/>
          </a:p>
          <a:p>
            <a:pPr marL="197790" lvl="1" indent="-28006">
              <a:buNone/>
              <a:defRPr/>
            </a:pPr>
            <a:endParaRPr lang="pl-PL" altLang="pl-PL" sz="2400" dirty="0"/>
          </a:p>
          <a:p>
            <a:pPr marL="197790" lvl="1" indent="-28006">
              <a:buNone/>
              <a:defRPr/>
            </a:pPr>
            <a:r>
              <a:rPr lang="pl-PL" altLang="pl-PL" sz="2400" dirty="0"/>
              <a:t>Portal Zintegrowanego Rejestru Kwalifikacji:</a:t>
            </a:r>
          </a:p>
          <a:p>
            <a:pPr marL="197790" lvl="1" indent="-28006">
              <a:buNone/>
              <a:defRPr/>
            </a:pPr>
            <a:r>
              <a:rPr lang="pl-PL" altLang="pl-PL" sz="2400" dirty="0">
                <a:hlinkClick r:id="rId3"/>
              </a:rPr>
              <a:t>https://rejestr.kwalifikacje.gov.pl</a:t>
            </a:r>
            <a:endParaRPr lang="pl-PL" altLang="pl-PL" sz="2400" dirty="0"/>
          </a:p>
          <a:p>
            <a:pPr marL="197790" lvl="1" indent="-28006">
              <a:buNone/>
              <a:defRPr/>
            </a:pPr>
            <a:endParaRPr lang="pl-PL" altLang="pl-PL" sz="2400" dirty="0"/>
          </a:p>
          <a:p>
            <a:pPr marL="197790" lvl="1" indent="-28006">
              <a:spcBef>
                <a:spcPts val="0"/>
              </a:spcBef>
              <a:buClrTx/>
              <a:buNone/>
              <a:defRPr/>
            </a:pPr>
            <a:r>
              <a:rPr lang="pl-PL" sz="2400" dirty="0"/>
              <a:t>Strona projektu Zintegrowanego Systemu Kwalifikacji:</a:t>
            </a:r>
            <a:endParaRPr lang="pl-PL" altLang="pl-PL" sz="2400" dirty="0">
              <a:hlinkClick r:id="rId4"/>
            </a:endParaRPr>
          </a:p>
          <a:p>
            <a:pPr marL="197790" lvl="1" indent="-28006">
              <a:spcBef>
                <a:spcPts val="0"/>
              </a:spcBef>
              <a:buClrTx/>
              <a:buNone/>
              <a:defRPr/>
            </a:pPr>
            <a:r>
              <a:rPr lang="pl-PL" altLang="pl-PL" sz="2400" dirty="0">
                <a:hlinkClick r:id="rId5"/>
              </a:rPr>
              <a:t>www.kwalifikacje.edu.pl</a:t>
            </a:r>
            <a:endParaRPr lang="pl-PL" altLang="pl-PL" sz="2400" dirty="0"/>
          </a:p>
          <a:p>
            <a:pPr marL="197790" lvl="1" indent="-28006">
              <a:spcBef>
                <a:spcPts val="0"/>
              </a:spcBef>
              <a:buClrTx/>
              <a:buNone/>
              <a:defRPr/>
            </a:pPr>
            <a:endParaRPr lang="pl-PL" altLang="pl-PL" sz="2400" dirty="0">
              <a:latin typeface="Calibri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0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DORADCY REGIONALNI </a:t>
            </a:r>
            <a:br>
              <a:rPr lang="pl-PL" dirty="0"/>
            </a:br>
            <a:r>
              <a:rPr lang="pl-PL" dirty="0"/>
              <a:t>DS. ZINTEGROWANEGO SYSTEMU KWALIFIKACJI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2044147"/>
            <a:ext cx="4435655" cy="4794250"/>
          </a:xfrm>
          <a:ln>
            <a:noFill/>
          </a:ln>
        </p:spPr>
        <p:txBody>
          <a:bodyPr/>
          <a:lstStyle/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Województwo lubuskie: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Sławomir Kozieł 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mobile: 573 444 595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-mail: s.koziel@ibe.edu.pl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5877679" y="2044147"/>
            <a:ext cx="4435655" cy="4794250"/>
          </a:xfrm>
          <a:ln>
            <a:noFill/>
          </a:ln>
        </p:spPr>
        <p:txBody>
          <a:bodyPr/>
          <a:lstStyle/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Województwo lubuskie: 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Agnieszka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Demichowicz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mobile: 573 444 596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-mail: a.demichowicz@ibe.edu.pl</a:t>
            </a:r>
          </a:p>
          <a:p>
            <a:pPr marL="0" lvl="0" indent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1242306" y="5132439"/>
            <a:ext cx="8270404" cy="1369960"/>
            <a:chOff x="1140952" y="5990111"/>
            <a:chExt cx="8005588" cy="1150566"/>
          </a:xfrm>
        </p:grpSpPr>
        <p:pic>
          <p:nvPicPr>
            <p:cNvPr id="6" name="Shape 95"/>
            <p:cNvPicPr preferRelativeResize="0"/>
            <p:nvPr/>
          </p:nvPicPr>
          <p:blipFill rotWithShape="1">
            <a:blip r:embed="rId2" cstate="print">
              <a:alphaModFix/>
            </a:blip>
            <a:srcRect/>
            <a:stretch/>
          </p:blipFill>
          <p:spPr>
            <a:xfrm>
              <a:off x="1140952" y="6248194"/>
              <a:ext cx="1224152" cy="634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97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4694290" y="6157161"/>
              <a:ext cx="704621" cy="81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03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6182137" y="6180395"/>
              <a:ext cx="1231997" cy="769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96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8197360" y="6158603"/>
              <a:ext cx="949180" cy="813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94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3148330" y="5990111"/>
              <a:ext cx="762734" cy="11505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2950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04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KOMPETENCJE I KWALIFIKACJE KLUCZEM DO ROZWOJU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366822" y="1969135"/>
            <a:ext cx="8214058" cy="517269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i="1" dirty="0"/>
              <a:t>„</a:t>
            </a:r>
            <a:r>
              <a:rPr lang="pl-PL" b="1" i="1" dirty="0">
                <a:solidFill>
                  <a:srgbClr val="0094D8"/>
                </a:solidFill>
              </a:rPr>
              <a:t>Kompetencje i kwalifikacje </a:t>
            </a:r>
            <a:r>
              <a:rPr lang="pl-PL" i="1" dirty="0"/>
              <a:t>osób stanowią szczególnego rodzaju kapitał, którego znaczenie rośnie </a:t>
            </a:r>
            <a:r>
              <a:rPr lang="pl-PL" i="1" dirty="0" smtClean="0"/>
              <a:t>w </a:t>
            </a:r>
            <a:r>
              <a:rPr lang="pl-PL" i="1" dirty="0"/>
              <a:t>warunkach globalnej konkurencji. </a:t>
            </a:r>
            <a:r>
              <a:rPr lang="pl-PL" i="1" dirty="0">
                <a:solidFill>
                  <a:srgbClr val="0094D8"/>
                </a:solidFill>
              </a:rPr>
              <a:t>Kompetencje i kwalifikacje </a:t>
            </a:r>
            <a:r>
              <a:rPr lang="pl-PL" b="1" i="1" dirty="0">
                <a:solidFill>
                  <a:srgbClr val="0094D8"/>
                </a:solidFill>
              </a:rPr>
              <a:t>muszą być stale doskonalone</a:t>
            </a:r>
            <a:r>
              <a:rPr lang="pl-PL" i="1" dirty="0"/>
              <a:t>, aby umożliwiały osobom sprostanie wyzwaniom zmieniających się technologii, złożoności procesów gospodarczych i społecznych. Tym samym </a:t>
            </a:r>
            <a:r>
              <a:rPr lang="pl-PL" i="1" u="sng" dirty="0">
                <a:solidFill>
                  <a:srgbClr val="0094D8"/>
                </a:solidFill>
              </a:rPr>
              <a:t>uczenie się w różnych formach, miejscach i przez całe życie</a:t>
            </a:r>
            <a:r>
              <a:rPr lang="pl-PL" i="1" dirty="0">
                <a:solidFill>
                  <a:srgbClr val="0094D8"/>
                </a:solidFill>
              </a:rPr>
              <a:t>, mające na celu rozwój kompetencji </a:t>
            </a:r>
            <a:r>
              <a:rPr lang="pl-PL" i="1" dirty="0" smtClean="0">
                <a:solidFill>
                  <a:srgbClr val="0094D8"/>
                </a:solidFill>
              </a:rPr>
              <a:t/>
            </a:r>
            <a:br>
              <a:rPr lang="pl-PL" i="1" dirty="0" smtClean="0">
                <a:solidFill>
                  <a:srgbClr val="0094D8"/>
                </a:solidFill>
              </a:rPr>
            </a:br>
            <a:r>
              <a:rPr lang="pl-PL" i="1" dirty="0" smtClean="0">
                <a:solidFill>
                  <a:srgbClr val="0094D8"/>
                </a:solidFill>
              </a:rPr>
              <a:t>i </a:t>
            </a:r>
            <a:r>
              <a:rPr lang="pl-PL" i="1" dirty="0">
                <a:solidFill>
                  <a:srgbClr val="0094D8"/>
                </a:solidFill>
              </a:rPr>
              <a:t>kwalifikacji, </a:t>
            </a:r>
            <a:r>
              <a:rPr lang="pl-PL" b="1" i="1" dirty="0">
                <a:solidFill>
                  <a:srgbClr val="0094D8"/>
                </a:solidFill>
              </a:rPr>
              <a:t>staje się kluczem do zrównoważonego wzrostu gospodarczego i rozwoju społeczeństwa obywatelskiego</a:t>
            </a:r>
            <a:r>
              <a:rPr lang="pl-PL" i="1" dirty="0"/>
              <a:t>”.</a:t>
            </a:r>
            <a:r>
              <a:rPr lang="pl-PL" i="1" dirty="0">
                <a:solidFill>
                  <a:schemeClr val="tx1"/>
                </a:solidFill>
              </a:rPr>
              <a:t>      </a:t>
            </a:r>
          </a:p>
          <a:p>
            <a:pPr marL="0" indent="0" algn="just">
              <a:buNone/>
            </a:pPr>
            <a:endParaRPr lang="pl-PL" sz="1399" i="1" dirty="0"/>
          </a:p>
          <a:p>
            <a:pPr marL="0" indent="0">
              <a:buNone/>
            </a:pPr>
            <a:r>
              <a:rPr lang="pl-PL" sz="1399" i="1" dirty="0"/>
              <a:t>Perspektywa uczenia się przez całe życie, </a:t>
            </a:r>
            <a:r>
              <a:rPr lang="pl-PL" sz="1399" i="1" dirty="0" smtClean="0"/>
              <a:t/>
            </a:r>
            <a:br>
              <a:rPr lang="pl-PL" sz="1399" i="1" dirty="0" smtClean="0"/>
            </a:br>
            <a:r>
              <a:rPr lang="pl-PL" sz="1399" i="1" dirty="0" smtClean="0"/>
              <a:t>Załącznik </a:t>
            </a:r>
            <a:r>
              <a:rPr lang="pl-PL" sz="1399" i="1" dirty="0"/>
              <a:t>do uchwały </a:t>
            </a:r>
            <a:r>
              <a:rPr lang="pl-PL" sz="1399" i="1" dirty="0" smtClean="0"/>
              <a:t>Nr </a:t>
            </a:r>
            <a:r>
              <a:rPr lang="pl-PL" sz="1399" i="1" dirty="0"/>
              <a:t>160/2013 Rady </a:t>
            </a:r>
            <a:r>
              <a:rPr lang="pl-PL" sz="1399" i="1" dirty="0" smtClean="0"/>
              <a:t>Ministrów z </a:t>
            </a:r>
            <a:r>
              <a:rPr lang="pl-PL" sz="1399" i="1" dirty="0"/>
              <a:t>dnia 10 września 2013 r.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88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784555"/>
            <a:ext cx="9485840" cy="3790335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STRATEGIA ROZWOJU WOJEWÓDZTWA LUBUSKIEGO 2020</a:t>
            </a:r>
          </a:p>
        </p:txBody>
      </p:sp>
      <p:sp>
        <p:nvSpPr>
          <p:cNvPr id="8" name="Prostokąt 7"/>
          <p:cNvSpPr/>
          <p:nvPr/>
        </p:nvSpPr>
        <p:spPr>
          <a:xfrm>
            <a:off x="731520" y="5574890"/>
            <a:ext cx="10204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Strategia Rozwoju Województwa Lubuskiego, Zielona Góra 2012, s.34</a:t>
            </a:r>
          </a:p>
        </p:txBody>
      </p:sp>
    </p:spTree>
    <p:extLst>
      <p:ext uri="{BB962C8B-B14F-4D97-AF65-F5344CB8AC3E}">
        <p14:creationId xmlns:p14="http://schemas.microsoft.com/office/powerpoint/2010/main" val="279299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wojewÃ³dztwo lubuskie m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26" y="228797"/>
            <a:ext cx="4307714" cy="67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081548" y="638064"/>
            <a:ext cx="44251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ZARZĄDZANIE KWALIFIKACJAMI JAKO ELEMENT ROZWOJU REGIONU</a:t>
            </a:r>
          </a:p>
          <a:p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worzenie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sieci współpracy: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publicznych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służb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zatrudnienia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światy / uczelni wyższych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przedsiębiorstw/pracodawców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osób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uczących się </a:t>
            </a:r>
          </a:p>
        </p:txBody>
      </p:sp>
    </p:spTree>
    <p:extLst>
      <p:ext uri="{BB962C8B-B14F-4D97-AF65-F5344CB8AC3E}">
        <p14:creationId xmlns:p14="http://schemas.microsoft.com/office/powerpoint/2010/main" val="283154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ZAWODY DEFICYTOWE I NADWYŻKOWE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BAROMETR ZAWODÓW 2018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627464"/>
              </p:ext>
            </p:extLst>
          </p:nvPr>
        </p:nvGraphicFramePr>
        <p:xfrm>
          <a:off x="865188" y="2266949"/>
          <a:ext cx="9210675" cy="293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225">
                  <a:extLst>
                    <a:ext uri="{9D8B030D-6E8A-4147-A177-3AD203B41FA5}">
                      <a16:colId xmlns:a16="http://schemas.microsoft.com/office/drawing/2014/main" val="625622356"/>
                    </a:ext>
                  </a:extLst>
                </a:gridCol>
                <a:gridCol w="3070225">
                  <a:extLst>
                    <a:ext uri="{9D8B030D-6E8A-4147-A177-3AD203B41FA5}">
                      <a16:colId xmlns:a16="http://schemas.microsoft.com/office/drawing/2014/main" val="1325472246"/>
                    </a:ext>
                  </a:extLst>
                </a:gridCol>
                <a:gridCol w="3070225">
                  <a:extLst>
                    <a:ext uri="{9D8B030D-6E8A-4147-A177-3AD203B41FA5}">
                      <a16:colId xmlns:a16="http://schemas.microsoft.com/office/drawing/2014/main" val="197240017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r>
                        <a:rPr lang="pl-PL" dirty="0"/>
                        <a:t>GRUPA ZAWODÓW</a:t>
                      </a:r>
                    </a:p>
                  </a:txBody>
                  <a:tcPr anchor="ctr"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2017</a:t>
                      </a:r>
                    </a:p>
                  </a:txBody>
                  <a:tcPr anchor="ctr"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2018</a:t>
                      </a:r>
                    </a:p>
                  </a:txBody>
                  <a:tcPr anchor="ctr"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95275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DEFICYTOWYCH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79065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ZRÓWNOWAŻONYCH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895445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NADWYŻKOWYCH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88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11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ZAWODY O NAJWIĘKSZEJ SKALI DEFICYTU W 2018R.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2887" y="1851106"/>
            <a:ext cx="4804792" cy="4949744"/>
          </a:xfrm>
        </p:spPr>
        <p:txBody>
          <a:bodyPr/>
          <a:lstStyle/>
          <a:p>
            <a:pPr lvl="0"/>
            <a:r>
              <a:rPr lang="pl-PL" sz="2000" dirty="0"/>
              <a:t>betoniarze i zbrojarze</a:t>
            </a:r>
          </a:p>
          <a:p>
            <a:pPr lvl="0"/>
            <a:r>
              <a:rPr lang="pl-PL" sz="2000" b="1" dirty="0"/>
              <a:t>blacharze i lakiernicy </a:t>
            </a:r>
          </a:p>
          <a:p>
            <a:pPr lvl="0"/>
            <a:r>
              <a:rPr lang="pl-PL" sz="2000" dirty="0"/>
              <a:t>brukarze</a:t>
            </a:r>
          </a:p>
          <a:p>
            <a:pPr lvl="0"/>
            <a:r>
              <a:rPr lang="pl-PL" sz="2000" b="1" dirty="0"/>
              <a:t>cieśle i stolarze budowlani</a:t>
            </a:r>
          </a:p>
          <a:p>
            <a:pPr lvl="0"/>
            <a:r>
              <a:rPr lang="pl-PL" sz="2000" b="1" dirty="0"/>
              <a:t>cukiernicy</a:t>
            </a:r>
          </a:p>
          <a:p>
            <a:pPr lvl="0"/>
            <a:r>
              <a:rPr lang="pl-PL" sz="2000" dirty="0"/>
              <a:t>dekarze i blacharze budowlani</a:t>
            </a:r>
          </a:p>
          <a:p>
            <a:pPr lvl="0"/>
            <a:r>
              <a:rPr lang="pl-PL" sz="2000" dirty="0"/>
              <a:t>diagności samochodowi</a:t>
            </a:r>
          </a:p>
          <a:p>
            <a:pPr lvl="0"/>
            <a:r>
              <a:rPr lang="pl-PL" sz="2000" dirty="0"/>
              <a:t>elektrycy, elektromechanicy i elektromonterzy</a:t>
            </a:r>
          </a:p>
          <a:p>
            <a:pPr lvl="0"/>
            <a:r>
              <a:rPr lang="pl-PL" sz="2000" dirty="0"/>
              <a:t>fizjoterapeuci i masażyści</a:t>
            </a:r>
          </a:p>
          <a:p>
            <a:pPr lvl="0"/>
            <a:r>
              <a:rPr lang="pl-PL" sz="2000" b="1" dirty="0"/>
              <a:t>fryzjerzy </a:t>
            </a:r>
          </a:p>
          <a:p>
            <a:pPr lvl="0"/>
            <a:r>
              <a:rPr lang="pl-PL" sz="2000" dirty="0"/>
              <a:t>inżynierowie budownictwa</a:t>
            </a:r>
          </a:p>
          <a:p>
            <a:pPr lvl="0"/>
            <a:r>
              <a:rPr lang="pl-PL" sz="2000" b="1" dirty="0"/>
              <a:t>kelnerzy i barmani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5877679" y="1851106"/>
            <a:ext cx="4435655" cy="4949744"/>
          </a:xfrm>
          <a:ln>
            <a:noFill/>
          </a:ln>
        </p:spPr>
        <p:txBody>
          <a:bodyPr/>
          <a:lstStyle/>
          <a:p>
            <a:pPr lvl="0"/>
            <a:r>
              <a:rPr lang="pl-PL" sz="2000" dirty="0"/>
              <a:t>kierowcy samochodów ciężarowych i ciągników siodłowych</a:t>
            </a:r>
          </a:p>
          <a:p>
            <a:pPr lvl="0"/>
            <a:r>
              <a:rPr lang="pl-PL" sz="2000" b="1" dirty="0"/>
              <a:t>kosmetyczki </a:t>
            </a:r>
          </a:p>
          <a:p>
            <a:pPr lvl="0"/>
            <a:r>
              <a:rPr lang="pl-PL" sz="2000" dirty="0"/>
              <a:t>kierowcy autobusów</a:t>
            </a:r>
          </a:p>
          <a:p>
            <a:pPr lvl="0"/>
            <a:r>
              <a:rPr lang="pl-PL" sz="2000" b="1" dirty="0"/>
              <a:t>krawcy i pracownicy produkcji odzieży</a:t>
            </a:r>
          </a:p>
          <a:p>
            <a:pPr lvl="0"/>
            <a:r>
              <a:rPr lang="pl-PL" sz="2000" dirty="0"/>
              <a:t>kucharze</a:t>
            </a:r>
          </a:p>
          <a:p>
            <a:pPr lvl="0"/>
            <a:r>
              <a:rPr lang="pl-PL" sz="2000" b="1" dirty="0"/>
              <a:t>magazynierzy</a:t>
            </a:r>
          </a:p>
          <a:p>
            <a:pPr lvl="0"/>
            <a:r>
              <a:rPr lang="pl-PL" sz="2000" dirty="0"/>
              <a:t>masarze i przetwórcy ryb</a:t>
            </a:r>
          </a:p>
          <a:p>
            <a:pPr lvl="0"/>
            <a:r>
              <a:rPr lang="pl-PL" sz="2000" dirty="0"/>
              <a:t>mechanicy pojazdów samochodowych</a:t>
            </a:r>
          </a:p>
          <a:p>
            <a:pPr lvl="0"/>
            <a:r>
              <a:rPr lang="pl-PL" sz="2000" b="1" dirty="0"/>
              <a:t>monterzy instalacji budowlanych</a:t>
            </a:r>
          </a:p>
          <a:p>
            <a:pPr lvl="0"/>
            <a:r>
              <a:rPr lang="pl-PL" sz="2000" dirty="0"/>
              <a:t>murarze i tynkarze</a:t>
            </a:r>
          </a:p>
          <a:p>
            <a:pPr lvl="0"/>
            <a:r>
              <a:rPr lang="pl-PL" sz="2000" dirty="0"/>
              <a:t>nauczyciele języków obcych i lektorzy</a:t>
            </a:r>
          </a:p>
          <a:p>
            <a:pPr lvl="0"/>
            <a:r>
              <a:rPr lang="pl-PL" sz="2000" dirty="0"/>
              <a:t>nauczyciele praktycznej nauki zawodu</a:t>
            </a:r>
          </a:p>
          <a:p>
            <a:pPr lvl="0"/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919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ZAWODY O NAJWIĘKSZEJ SKALI DEFICYTU W 2018R.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5035468"/>
          </a:xfrm>
          <a:ln>
            <a:noFill/>
          </a:ln>
        </p:spPr>
        <p:txBody>
          <a:bodyPr/>
          <a:lstStyle/>
          <a:p>
            <a:pPr lvl="0"/>
            <a:r>
              <a:rPr lang="pl-PL" sz="2000" dirty="0"/>
              <a:t>nauczyciele przedmiotów zawodowych</a:t>
            </a:r>
          </a:p>
          <a:p>
            <a:pPr lvl="0"/>
            <a:r>
              <a:rPr lang="pl-PL" sz="2000" b="1" dirty="0"/>
              <a:t>nauczyciele przedszkoli</a:t>
            </a:r>
          </a:p>
          <a:p>
            <a:pPr lvl="0"/>
            <a:r>
              <a:rPr lang="pl-PL" sz="2000" dirty="0"/>
              <a:t>operatorzy i mechanicy sprzętu do robót ziemnych</a:t>
            </a:r>
          </a:p>
          <a:p>
            <a:pPr lvl="0"/>
            <a:r>
              <a:rPr lang="pl-PL" sz="2000" b="1" dirty="0"/>
              <a:t>operatorzy obrabiarek skrawających</a:t>
            </a:r>
          </a:p>
          <a:p>
            <a:pPr lvl="0"/>
            <a:r>
              <a:rPr lang="pl-PL" sz="2000" b="1" dirty="0"/>
              <a:t>opiekunowie osoby starszej lub niepełnosprawnej</a:t>
            </a:r>
          </a:p>
          <a:p>
            <a:pPr lvl="0"/>
            <a:r>
              <a:rPr lang="pl-PL" sz="2000" dirty="0"/>
              <a:t>piekarze</a:t>
            </a:r>
          </a:p>
          <a:p>
            <a:pPr lvl="0"/>
            <a:r>
              <a:rPr lang="pl-PL" sz="2000" b="1" dirty="0"/>
              <a:t>pielęgniarki i położne</a:t>
            </a:r>
          </a:p>
          <a:p>
            <a:pPr lvl="0"/>
            <a:r>
              <a:rPr lang="pl-PL" sz="2000" dirty="0"/>
              <a:t>pomoce kuchenne</a:t>
            </a:r>
          </a:p>
          <a:p>
            <a:pPr lvl="0"/>
            <a:r>
              <a:rPr lang="pl-PL" sz="2000" b="1" dirty="0"/>
              <a:t>pracownicy ds. finansowo-księgowych ze znajomością języków obcych</a:t>
            </a:r>
          </a:p>
          <a:p>
            <a:pPr lvl="0"/>
            <a:r>
              <a:rPr lang="pl-PL" sz="2000" b="1" dirty="0"/>
              <a:t>pracownicy ds. rachunkowości i księgowości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pl-PL" sz="2000" dirty="0"/>
              <a:t>pracownicy robót wykończeniowych w budownictwie</a:t>
            </a:r>
          </a:p>
          <a:p>
            <a:pPr lvl="0"/>
            <a:r>
              <a:rPr lang="pl-PL" sz="2000" dirty="0"/>
              <a:t>pracownicy socjalni</a:t>
            </a:r>
          </a:p>
          <a:p>
            <a:pPr lvl="0"/>
            <a:r>
              <a:rPr lang="pl-PL" sz="2000" b="1" dirty="0"/>
              <a:t>psycholodzy i psychoterapeuci</a:t>
            </a:r>
          </a:p>
          <a:p>
            <a:pPr lvl="0"/>
            <a:r>
              <a:rPr lang="pl-PL" sz="2000" b="1" dirty="0"/>
              <a:t>robotnicy budowlani</a:t>
            </a:r>
          </a:p>
          <a:p>
            <a:pPr lvl="0"/>
            <a:r>
              <a:rPr lang="pl-PL" sz="2000" b="1" dirty="0"/>
              <a:t>robotnicy obróbki drewna i stolarze</a:t>
            </a:r>
          </a:p>
          <a:p>
            <a:pPr lvl="0"/>
            <a:r>
              <a:rPr lang="pl-PL" sz="2000" b="1" dirty="0"/>
              <a:t>samodzielni księgowi</a:t>
            </a:r>
          </a:p>
          <a:p>
            <a:pPr lvl="0"/>
            <a:r>
              <a:rPr lang="pl-PL" sz="2000" dirty="0"/>
              <a:t>spawacze</a:t>
            </a:r>
          </a:p>
          <a:p>
            <a:pPr lvl="0"/>
            <a:r>
              <a:rPr lang="pl-PL" sz="2000" b="1" dirty="0"/>
              <a:t>sprzedawcy i kasjerzy</a:t>
            </a:r>
          </a:p>
          <a:p>
            <a:pPr lvl="0"/>
            <a:r>
              <a:rPr lang="pl-PL" sz="2000" b="1" dirty="0"/>
              <a:t>szefowie kuchni</a:t>
            </a:r>
          </a:p>
          <a:p>
            <a:pPr lvl="0"/>
            <a:r>
              <a:rPr lang="pl-PL" sz="2000" dirty="0"/>
              <a:t>ślusarze</a:t>
            </a:r>
          </a:p>
          <a:p>
            <a:pPr lvl="0"/>
            <a:r>
              <a:rPr lang="pl-PL" sz="2000" dirty="0"/>
              <a:t>tapicerzy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831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otolia_80882540_XL.jpg"/>
          <p:cNvPicPr>
            <a:picLocks noChangeAspect="1"/>
          </p:cNvPicPr>
          <p:nvPr/>
        </p:nvPicPr>
        <p:blipFill>
          <a:blip r:embed="rId3" cstate="print"/>
          <a:srcRect l="50000" t="19557" b="5305"/>
          <a:stretch>
            <a:fillRect/>
          </a:stretch>
        </p:blipFill>
        <p:spPr>
          <a:xfrm>
            <a:off x="174170" y="1219200"/>
            <a:ext cx="10374087" cy="54497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6441" y="431076"/>
            <a:ext cx="9279896" cy="491617"/>
          </a:xfrm>
        </p:spPr>
        <p:txBody>
          <a:bodyPr/>
          <a:lstStyle/>
          <a:p>
            <a:r>
              <a:rPr lang="pl-PL" sz="3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ZSK JAKO ODPOWIEDŹ NA POTRZEBY LOKALNEGO RYNKU</a:t>
            </a:r>
          </a:p>
        </p:txBody>
      </p:sp>
      <p:sp>
        <p:nvSpPr>
          <p:cNvPr id="6" name="Prostokąt 5"/>
          <p:cNvSpPr/>
          <p:nvPr/>
        </p:nvSpPr>
        <p:spPr>
          <a:xfrm>
            <a:off x="2753898" y="4386828"/>
            <a:ext cx="2434308" cy="8722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19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Człowiek</a:t>
            </a:r>
          </a:p>
        </p:txBody>
      </p:sp>
      <p:sp>
        <p:nvSpPr>
          <p:cNvPr id="9" name="Prostokąt 8"/>
          <p:cNvSpPr/>
          <p:nvPr/>
        </p:nvSpPr>
        <p:spPr>
          <a:xfrm>
            <a:off x="1841031" y="3093601"/>
            <a:ext cx="2814670" cy="8722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19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Rynek Pracy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959990" y="1724302"/>
            <a:ext cx="2434308" cy="8722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19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Świat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685558" y="2408952"/>
            <a:ext cx="654556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ZMIANY GOSPODARCZE, TECHNOLOGICZNE, GLOBALIZACJA 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014852" y="3837864"/>
            <a:ext cx="580549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ZMIENIAJĄCE SIĘ OTOCZENIE, ZAWODY, KWALIFIKACJE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399738" y="5131091"/>
            <a:ext cx="512050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ZMIENIAJĄCE SIĘ KOMPETENCJE I WYMAGANIA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389040" y="5737891"/>
            <a:ext cx="8254461" cy="828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rgbClr val="0070C0"/>
                </a:solidFill>
              </a:rPr>
              <a:t>Zmiana sposobów, metod, narzędzi uczenia się – </a:t>
            </a:r>
            <a:r>
              <a:rPr lang="pl-PL" sz="2800" b="1" dirty="0">
                <a:solidFill>
                  <a:srgbClr val="0070C0"/>
                </a:solidFill>
              </a:rPr>
              <a:t>UCZENIE SIĘ PRZEZ CAŁE ŻYCIE 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2" y="260524"/>
            <a:ext cx="762000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5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659" y="529304"/>
            <a:ext cx="9210675" cy="1061732"/>
          </a:xfrm>
        </p:spPr>
        <p:txBody>
          <a:bodyPr>
            <a:normAutofit/>
          </a:bodyPr>
          <a:lstStyle/>
          <a:p>
            <a:r>
              <a:rPr lang="pl-PL" dirty="0"/>
              <a:t>NIWELOWANIE NIEDOPASOWANIA KOMPETENCYJNEGO/ KWALIFIKACYJNEGO NA LOKALNYM RYNKU PRACY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0807" y="2135587"/>
            <a:ext cx="4435655" cy="4794250"/>
          </a:xfrm>
          <a:ln>
            <a:noFill/>
          </a:ln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pl-PL" sz="2200" b="1" dirty="0"/>
              <a:t> blacharze i lakiernicy </a:t>
            </a:r>
            <a:r>
              <a:rPr lang="pl-PL" sz="2200" dirty="0"/>
              <a:t>samochodowi – kwalifikacja procedowana do włączenia w </a:t>
            </a:r>
            <a:r>
              <a:rPr lang="pl-PL" sz="2200" b="1" dirty="0">
                <a:solidFill>
                  <a:srgbClr val="0070C0"/>
                </a:solidFill>
              </a:rPr>
              <a:t>ZSK</a:t>
            </a:r>
            <a:r>
              <a:rPr lang="pl-PL" sz="2200" dirty="0"/>
              <a:t>, aktualnie na etapie konsultacji zainteresowanych środowisk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pl-PL" sz="22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pl-PL" sz="2200" b="1" dirty="0"/>
              <a:t> cieśle i stolarze budowlani 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dirty="0" smtClean="0"/>
              <a:t>–</a:t>
            </a:r>
            <a:r>
              <a:rPr lang="pl-PL" sz="2200" dirty="0"/>
              <a:t> </a:t>
            </a:r>
            <a:r>
              <a:rPr lang="pl-PL" sz="2200" dirty="0" smtClean="0"/>
              <a:t>kwalifikacja </a:t>
            </a:r>
            <a:r>
              <a:rPr lang="pl-PL" sz="2200" dirty="0"/>
              <a:t>będąca składową </a:t>
            </a:r>
            <a:br>
              <a:rPr lang="pl-PL" sz="2200" dirty="0"/>
            </a:br>
            <a:r>
              <a:rPr lang="pl-PL" sz="2200" dirty="0" smtClean="0"/>
              <a:t>dla </a:t>
            </a:r>
            <a:r>
              <a:rPr lang="pl-PL" sz="2200" dirty="0"/>
              <a:t>tej grupy zawodowej,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a </a:t>
            </a:r>
            <a:r>
              <a:rPr lang="pl-PL" sz="2200" dirty="0"/>
              <a:t>mianowicie „Montowanie stolarki budowlanej” jest kwalifikacją rynkową funkcjonującą już w </a:t>
            </a:r>
            <a:r>
              <a:rPr lang="pl-PL" sz="2200" b="1" dirty="0">
                <a:solidFill>
                  <a:srgbClr val="0070C0"/>
                </a:solidFill>
              </a:rPr>
              <a:t>ZSK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sz="2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5796399" y="2135587"/>
            <a:ext cx="4435655" cy="4794250"/>
          </a:xfrm>
          <a:ln>
            <a:noFill/>
          </a:ln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pl-PL" sz="2200" b="1" dirty="0"/>
              <a:t> fryzjerzy</a:t>
            </a:r>
            <a:r>
              <a:rPr lang="pl-PL" sz="2200" dirty="0"/>
              <a:t> – kwalifikacja funkcjonująca już w </a:t>
            </a:r>
            <a:r>
              <a:rPr lang="pl-PL" sz="2200" b="1" dirty="0">
                <a:solidFill>
                  <a:srgbClr val="0070C0"/>
                </a:solidFill>
              </a:rPr>
              <a:t>ZSK</a:t>
            </a:r>
            <a:r>
              <a:rPr lang="pl-PL" sz="2200" dirty="0"/>
              <a:t> na dwóch poziomach potwierdzenia zaawansowania tj. świadectwa czeladniczego i dyplomu mistrzowskiego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pl-PL" sz="22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pl-PL" sz="2200" b="1" dirty="0"/>
              <a:t> </a:t>
            </a:r>
            <a:r>
              <a:rPr lang="pl-PL" sz="2200" b="1" dirty="0" smtClean="0"/>
              <a:t>kosmetyczki</a:t>
            </a:r>
            <a:r>
              <a:rPr lang="pl-PL" sz="2200" dirty="0"/>
              <a:t> – kwalifikacja funkcjonująca już w </a:t>
            </a:r>
            <a:r>
              <a:rPr lang="pl-PL" sz="2200" b="1" dirty="0">
                <a:solidFill>
                  <a:srgbClr val="0070C0"/>
                </a:solidFill>
              </a:rPr>
              <a:t>ZSK</a:t>
            </a:r>
            <a:r>
              <a:rPr lang="pl-PL" sz="2200" dirty="0"/>
              <a:t> na dwóch poziomach potwierdzenia zaawansowania tj. świadectwa czeladniczego i dyplomu mistrzowskiego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85781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>
          <a:defRPr b="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ajd końcowy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1E4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CDEF"/>
      </a:accent5>
      <a:accent6>
        <a:srgbClr val="737373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A1E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2072</TotalTime>
  <Words>863</Words>
  <Application>Microsoft Office PowerPoint</Application>
  <PresentationFormat>Niestandardowy</PresentationFormat>
  <Paragraphs>182</Paragraphs>
  <Slides>15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Arial</vt:lpstr>
      <vt:lpstr>Avenir</vt:lpstr>
      <vt:lpstr>Calibri</vt:lpstr>
      <vt:lpstr>Courier New</vt:lpstr>
      <vt:lpstr>Helvetica</vt:lpstr>
      <vt:lpstr>Wingdings</vt:lpstr>
      <vt:lpstr>Motyw pakietu Office</vt:lpstr>
      <vt:lpstr>Projekt niestandardowy</vt:lpstr>
      <vt:lpstr>1_Projekt niestandardowy</vt:lpstr>
      <vt:lpstr>Slajd końcowy</vt:lpstr>
      <vt:lpstr>Zachodnie Forum Gospodarcze 2018</vt:lpstr>
      <vt:lpstr>KOMPETENCJE I KWALIFIKACJE KLUCZEM DO ROZWOJU</vt:lpstr>
      <vt:lpstr>STRATEGIA ROZWOJU WOJEWÓDZTWA LUBUSKIEGO 2020</vt:lpstr>
      <vt:lpstr>Prezentacja programu PowerPoint</vt:lpstr>
      <vt:lpstr>ZAWODY DEFICYTOWE I NADWYŻKOWE  – BAROMETR ZAWODÓW 2018  </vt:lpstr>
      <vt:lpstr>ZAWODY O NAJWIĘKSZEJ SKALI DEFICYTU W 2018R.</vt:lpstr>
      <vt:lpstr>ZAWODY O NAJWIĘKSZEJ SKALI DEFICYTU W 2018R.</vt:lpstr>
      <vt:lpstr>ZSK JAKO ODPOWIEDŹ NA POTRZEBY LOKALNEGO RYNKU</vt:lpstr>
      <vt:lpstr>NIWELOWANIE NIEDOPASOWANIA KOMPETENCYJNEGO/ KWALIFIKACYJNEGO NA LOKALNYM RYNKU PRACY </vt:lpstr>
      <vt:lpstr>NIWELOWANIE NIEDOPASOWANIA KOMPETENCYJNEGO/ KWALIFIKACYJNEGO NA LOKALNYM RYNKU PRACY </vt:lpstr>
      <vt:lpstr>NIWELOWANIE NIEDOPASOWANIA KOMPETENCYJNEGO/ KWALIFIKACYJNEGO NA LOKALNYM RYNKU PRACY </vt:lpstr>
      <vt:lpstr>ZINTEGROWANY SYSTEM KWALIFIKACJI JAKO NARZĘDZIE W ZAKRESIE ZARZĄDZANIA KWALIFIKACJAMI </vt:lpstr>
      <vt:lpstr>INFORMACJE</vt:lpstr>
      <vt:lpstr>DORADCY REGIONALNI  DS. ZINTEGROWANEGO SYSTEMU KWALIFIKACJI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Nowak</dc:creator>
  <cp:lastModifiedBy>IBEuserA01</cp:lastModifiedBy>
  <cp:revision>106</cp:revision>
  <dcterms:created xsi:type="dcterms:W3CDTF">2018-06-28T12:14:19Z</dcterms:created>
  <dcterms:modified xsi:type="dcterms:W3CDTF">2018-10-05T04:18:44Z</dcterms:modified>
</cp:coreProperties>
</file>