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6"/>
  </p:notesMasterIdLst>
  <p:handoutMasterIdLst>
    <p:handoutMasterId r:id="rId27"/>
  </p:handoutMasterIdLst>
  <p:sldIdLst>
    <p:sldId id="256" r:id="rId2"/>
    <p:sldId id="329" r:id="rId3"/>
    <p:sldId id="330" r:id="rId4"/>
    <p:sldId id="277" r:id="rId5"/>
    <p:sldId id="281" r:id="rId6"/>
    <p:sldId id="327" r:id="rId7"/>
    <p:sldId id="280" r:id="rId8"/>
    <p:sldId id="355" r:id="rId9"/>
    <p:sldId id="356" r:id="rId10"/>
    <p:sldId id="362" r:id="rId11"/>
    <p:sldId id="361" r:id="rId12"/>
    <p:sldId id="357" r:id="rId13"/>
    <p:sldId id="358" r:id="rId14"/>
    <p:sldId id="359" r:id="rId15"/>
    <p:sldId id="319" r:id="rId16"/>
    <p:sldId id="315" r:id="rId17"/>
    <p:sldId id="321" r:id="rId18"/>
    <p:sldId id="320" r:id="rId19"/>
    <p:sldId id="322" r:id="rId20"/>
    <p:sldId id="332" r:id="rId21"/>
    <p:sldId id="333" r:id="rId22"/>
    <p:sldId id="325" r:id="rId23"/>
    <p:sldId id="306" r:id="rId24"/>
    <p:sldId id="348" r:id="rId25"/>
  </p:sldIdLst>
  <p:sldSz cx="9144000" cy="6858000" type="screen4x3"/>
  <p:notesSz cx="6797675" cy="9926638"/>
  <p:defaultTextStyle>
    <a:defPPr>
      <a:defRPr lang="pl-P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89A"/>
    <a:srgbClr val="0066FF"/>
    <a:srgbClr val="008000"/>
    <a:srgbClr val="B93AC6"/>
    <a:srgbClr val="33ED5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39" autoAdjust="0"/>
    <p:restoredTop sz="94424" autoAdjust="0"/>
  </p:normalViewPr>
  <p:slideViewPr>
    <p:cSldViewPr>
      <p:cViewPr>
        <p:scale>
          <a:sx n="80" d="100"/>
          <a:sy n="80" d="100"/>
        </p:scale>
        <p:origin x="-594"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4534" cy="496332"/>
          </a:xfrm>
          <a:prstGeom prst="rect">
            <a:avLst/>
          </a:prstGeom>
          <a:noFill/>
          <a:ln w="9525">
            <a:noFill/>
            <a:miter lim="800000"/>
            <a:headEnd/>
            <a:tailEnd/>
          </a:ln>
          <a:effectLst/>
        </p:spPr>
        <p:txBody>
          <a:bodyPr vert="horz" wrap="square" lIns="92352" tIns="46177" rIns="92352" bIns="46177" numCol="1" anchor="t" anchorCtr="0" compatLnSpc="1">
            <a:prstTxWarp prst="textNoShape">
              <a:avLst/>
            </a:prstTxWarp>
          </a:bodyPr>
          <a:lstStyle>
            <a:lvl1pPr>
              <a:defRPr sz="1200"/>
            </a:lvl1pPr>
          </a:lstStyle>
          <a:p>
            <a:pPr>
              <a:defRPr/>
            </a:pPr>
            <a:endParaRPr lang="pl-PL" dirty="0"/>
          </a:p>
        </p:txBody>
      </p:sp>
      <p:sp>
        <p:nvSpPr>
          <p:cNvPr id="25603" name="Rectangle 3"/>
          <p:cNvSpPr>
            <a:spLocks noGrp="1" noChangeArrowheads="1"/>
          </p:cNvSpPr>
          <p:nvPr>
            <p:ph type="dt" sz="quarter" idx="1"/>
          </p:nvPr>
        </p:nvSpPr>
        <p:spPr bwMode="auto">
          <a:xfrm>
            <a:off x="3851533" y="0"/>
            <a:ext cx="2944533" cy="496332"/>
          </a:xfrm>
          <a:prstGeom prst="rect">
            <a:avLst/>
          </a:prstGeom>
          <a:noFill/>
          <a:ln w="9525">
            <a:noFill/>
            <a:miter lim="800000"/>
            <a:headEnd/>
            <a:tailEnd/>
          </a:ln>
          <a:effectLst/>
        </p:spPr>
        <p:txBody>
          <a:bodyPr vert="horz" wrap="square" lIns="92352" tIns="46177" rIns="92352" bIns="46177" numCol="1" anchor="t" anchorCtr="0" compatLnSpc="1">
            <a:prstTxWarp prst="textNoShape">
              <a:avLst/>
            </a:prstTxWarp>
          </a:bodyPr>
          <a:lstStyle>
            <a:lvl1pPr algn="r">
              <a:defRPr sz="1200"/>
            </a:lvl1pPr>
          </a:lstStyle>
          <a:p>
            <a:pPr>
              <a:defRPr/>
            </a:pPr>
            <a:endParaRPr lang="pl-PL" dirty="0"/>
          </a:p>
        </p:txBody>
      </p:sp>
      <p:sp>
        <p:nvSpPr>
          <p:cNvPr id="25604" name="Rectangle 4"/>
          <p:cNvSpPr>
            <a:spLocks noGrp="1" noChangeArrowheads="1"/>
          </p:cNvSpPr>
          <p:nvPr>
            <p:ph type="ftr" sz="quarter" idx="2"/>
          </p:nvPr>
        </p:nvSpPr>
        <p:spPr bwMode="auto">
          <a:xfrm>
            <a:off x="0" y="9430306"/>
            <a:ext cx="2944534" cy="494731"/>
          </a:xfrm>
          <a:prstGeom prst="rect">
            <a:avLst/>
          </a:prstGeom>
          <a:noFill/>
          <a:ln w="9525">
            <a:noFill/>
            <a:miter lim="800000"/>
            <a:headEnd/>
            <a:tailEnd/>
          </a:ln>
          <a:effectLst/>
        </p:spPr>
        <p:txBody>
          <a:bodyPr vert="horz" wrap="square" lIns="92352" tIns="46177" rIns="92352" bIns="46177" numCol="1" anchor="b" anchorCtr="0" compatLnSpc="1">
            <a:prstTxWarp prst="textNoShape">
              <a:avLst/>
            </a:prstTxWarp>
          </a:bodyPr>
          <a:lstStyle>
            <a:lvl1pPr>
              <a:defRPr sz="1200"/>
            </a:lvl1pPr>
          </a:lstStyle>
          <a:p>
            <a:pPr>
              <a:defRPr/>
            </a:pPr>
            <a:endParaRPr lang="pl-PL" dirty="0"/>
          </a:p>
        </p:txBody>
      </p:sp>
      <p:sp>
        <p:nvSpPr>
          <p:cNvPr id="25605" name="Rectangle 5"/>
          <p:cNvSpPr>
            <a:spLocks noGrp="1" noChangeArrowheads="1"/>
          </p:cNvSpPr>
          <p:nvPr>
            <p:ph type="sldNum" sz="quarter" idx="3"/>
          </p:nvPr>
        </p:nvSpPr>
        <p:spPr bwMode="auto">
          <a:xfrm>
            <a:off x="3851533" y="9430306"/>
            <a:ext cx="2944533" cy="494731"/>
          </a:xfrm>
          <a:prstGeom prst="rect">
            <a:avLst/>
          </a:prstGeom>
          <a:noFill/>
          <a:ln w="9525">
            <a:noFill/>
            <a:miter lim="800000"/>
            <a:headEnd/>
            <a:tailEnd/>
          </a:ln>
          <a:effectLst/>
        </p:spPr>
        <p:txBody>
          <a:bodyPr vert="horz" wrap="square" lIns="92352" tIns="46177" rIns="92352" bIns="46177" numCol="1" anchor="b" anchorCtr="0" compatLnSpc="1">
            <a:prstTxWarp prst="textNoShape">
              <a:avLst/>
            </a:prstTxWarp>
          </a:bodyPr>
          <a:lstStyle>
            <a:lvl1pPr algn="r">
              <a:defRPr sz="1200"/>
            </a:lvl1pPr>
          </a:lstStyle>
          <a:p>
            <a:pPr>
              <a:defRPr/>
            </a:pPr>
            <a:fld id="{923101F0-89BC-4D39-9D08-758D4AEF0A3F}" type="slidenum">
              <a:rPr lang="pl-PL"/>
              <a:pPr>
                <a:defRPr/>
              </a:pPr>
              <a:t>‹#›</a:t>
            </a:fld>
            <a:endParaRPr lang="pl-PL" dirty="0"/>
          </a:p>
        </p:txBody>
      </p:sp>
    </p:spTree>
    <p:extLst>
      <p:ext uri="{BB962C8B-B14F-4D97-AF65-F5344CB8AC3E}">
        <p14:creationId xmlns="" xmlns:p14="http://schemas.microsoft.com/office/powerpoint/2010/main" val="1388970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534" cy="496332"/>
          </a:xfrm>
          <a:prstGeom prst="rect">
            <a:avLst/>
          </a:prstGeom>
        </p:spPr>
        <p:txBody>
          <a:bodyPr vert="horz" lIns="91200" tIns="45600" rIns="91200" bIns="45600" rtlCol="0"/>
          <a:lstStyle>
            <a:lvl1pPr algn="l">
              <a:defRPr sz="1200"/>
            </a:lvl1pPr>
          </a:lstStyle>
          <a:p>
            <a:pPr>
              <a:defRPr/>
            </a:pPr>
            <a:endParaRPr lang="pl-PL" dirty="0"/>
          </a:p>
        </p:txBody>
      </p:sp>
      <p:sp>
        <p:nvSpPr>
          <p:cNvPr id="3" name="Symbol zastępczy daty 2"/>
          <p:cNvSpPr>
            <a:spLocks noGrp="1"/>
          </p:cNvSpPr>
          <p:nvPr>
            <p:ph type="dt" idx="1"/>
          </p:nvPr>
        </p:nvSpPr>
        <p:spPr>
          <a:xfrm>
            <a:off x="3851533" y="0"/>
            <a:ext cx="2944533" cy="496332"/>
          </a:xfrm>
          <a:prstGeom prst="rect">
            <a:avLst/>
          </a:prstGeom>
        </p:spPr>
        <p:txBody>
          <a:bodyPr vert="horz" lIns="91200" tIns="45600" rIns="91200" bIns="45600" rtlCol="0"/>
          <a:lstStyle>
            <a:lvl1pPr algn="r">
              <a:defRPr sz="1200"/>
            </a:lvl1pPr>
          </a:lstStyle>
          <a:p>
            <a:pPr>
              <a:defRPr/>
            </a:pPr>
            <a:fld id="{9C360437-2739-421D-9041-90F8B9429DFC}" type="datetimeFigureOut">
              <a:rPr lang="pl-PL"/>
              <a:pPr>
                <a:defRPr/>
              </a:pPr>
              <a:t>2016-03-10</a:t>
            </a:fld>
            <a:endParaRPr lang="pl-PL" dirty="0"/>
          </a:p>
        </p:txBody>
      </p:sp>
      <p:sp>
        <p:nvSpPr>
          <p:cNvPr id="4" name="Symbol zastępczy obrazu slajd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00" tIns="45600" rIns="91200" bIns="45600" rtlCol="0" anchor="ctr"/>
          <a:lstStyle/>
          <a:p>
            <a:pPr lvl="0"/>
            <a:endParaRPr lang="pl-PL" noProof="0" dirty="0" smtClean="0"/>
          </a:p>
        </p:txBody>
      </p:sp>
      <p:sp>
        <p:nvSpPr>
          <p:cNvPr id="5" name="Symbol zastępczy notatek 4"/>
          <p:cNvSpPr>
            <a:spLocks noGrp="1"/>
          </p:cNvSpPr>
          <p:nvPr>
            <p:ph type="body" sz="quarter" idx="3"/>
          </p:nvPr>
        </p:nvSpPr>
        <p:spPr>
          <a:xfrm>
            <a:off x="678642" y="4715154"/>
            <a:ext cx="5440392" cy="4466987"/>
          </a:xfrm>
          <a:prstGeom prst="rect">
            <a:avLst/>
          </a:prstGeom>
        </p:spPr>
        <p:txBody>
          <a:bodyPr vert="horz" lIns="91200" tIns="45600" rIns="91200" bIns="4560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7105"/>
            <a:ext cx="2944534" cy="497933"/>
          </a:xfrm>
          <a:prstGeom prst="rect">
            <a:avLst/>
          </a:prstGeom>
        </p:spPr>
        <p:txBody>
          <a:bodyPr vert="horz" lIns="91200" tIns="45600" rIns="91200" bIns="45600" rtlCol="0" anchor="b"/>
          <a:lstStyle>
            <a:lvl1pPr algn="l">
              <a:defRPr sz="1200"/>
            </a:lvl1pPr>
          </a:lstStyle>
          <a:p>
            <a:pPr>
              <a:defRPr/>
            </a:pPr>
            <a:endParaRPr lang="pl-PL" dirty="0"/>
          </a:p>
        </p:txBody>
      </p:sp>
      <p:sp>
        <p:nvSpPr>
          <p:cNvPr id="7" name="Symbol zastępczy numeru slajdu 6"/>
          <p:cNvSpPr>
            <a:spLocks noGrp="1"/>
          </p:cNvSpPr>
          <p:nvPr>
            <p:ph type="sldNum" sz="quarter" idx="5"/>
          </p:nvPr>
        </p:nvSpPr>
        <p:spPr>
          <a:xfrm>
            <a:off x="3851533" y="9427105"/>
            <a:ext cx="2944533" cy="497933"/>
          </a:xfrm>
          <a:prstGeom prst="rect">
            <a:avLst/>
          </a:prstGeom>
        </p:spPr>
        <p:txBody>
          <a:bodyPr vert="horz" lIns="91200" tIns="45600" rIns="91200" bIns="45600" rtlCol="0" anchor="b"/>
          <a:lstStyle>
            <a:lvl1pPr algn="r">
              <a:defRPr sz="1200"/>
            </a:lvl1pPr>
          </a:lstStyle>
          <a:p>
            <a:pPr>
              <a:defRPr/>
            </a:pPr>
            <a:fld id="{F6ECB069-DC41-4764-B2B4-5BDD4E313379}" type="slidenum">
              <a:rPr lang="pl-PL"/>
              <a:pPr>
                <a:defRPr/>
              </a:pPr>
              <a:t>‹#›</a:t>
            </a:fld>
            <a:endParaRPr lang="pl-PL" dirty="0"/>
          </a:p>
        </p:txBody>
      </p:sp>
    </p:spTree>
    <p:extLst>
      <p:ext uri="{BB962C8B-B14F-4D97-AF65-F5344CB8AC3E}">
        <p14:creationId xmlns="" xmlns:p14="http://schemas.microsoft.com/office/powerpoint/2010/main" val="4128466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Symbol zastępczy notatek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dirty="0" smtClean="0"/>
          </a:p>
        </p:txBody>
      </p:sp>
      <p:sp>
        <p:nvSpPr>
          <p:cNvPr id="36868" name="Symbol zastępczy numeru slajd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50602" indent="-288693">
              <a:defRPr sz="2400">
                <a:solidFill>
                  <a:schemeClr val="tx1"/>
                </a:solidFill>
                <a:latin typeface="Times New Roman" pitchFamily="18" charset="0"/>
              </a:defRPr>
            </a:lvl2pPr>
            <a:lvl3pPr marL="1154773" indent="-230955">
              <a:defRPr sz="2400">
                <a:solidFill>
                  <a:schemeClr val="tx1"/>
                </a:solidFill>
                <a:latin typeface="Times New Roman" pitchFamily="18" charset="0"/>
              </a:defRPr>
            </a:lvl3pPr>
            <a:lvl4pPr marL="1616682" indent="-230955">
              <a:defRPr sz="2400">
                <a:solidFill>
                  <a:schemeClr val="tx1"/>
                </a:solidFill>
                <a:latin typeface="Times New Roman" pitchFamily="18" charset="0"/>
              </a:defRPr>
            </a:lvl4pPr>
            <a:lvl5pPr marL="2078591" indent="-230955">
              <a:defRPr sz="2400">
                <a:solidFill>
                  <a:schemeClr val="tx1"/>
                </a:solidFill>
                <a:latin typeface="Times New Roman" pitchFamily="18" charset="0"/>
              </a:defRPr>
            </a:lvl5pPr>
            <a:lvl6pPr marL="2540500" indent="-230955" eaLnBrk="0" fontAlgn="base" hangingPunct="0">
              <a:spcBef>
                <a:spcPct val="0"/>
              </a:spcBef>
              <a:spcAft>
                <a:spcPct val="0"/>
              </a:spcAft>
              <a:defRPr sz="2400">
                <a:solidFill>
                  <a:schemeClr val="tx1"/>
                </a:solidFill>
                <a:latin typeface="Times New Roman" pitchFamily="18" charset="0"/>
              </a:defRPr>
            </a:lvl6pPr>
            <a:lvl7pPr marL="3002410" indent="-230955" eaLnBrk="0" fontAlgn="base" hangingPunct="0">
              <a:spcBef>
                <a:spcPct val="0"/>
              </a:spcBef>
              <a:spcAft>
                <a:spcPct val="0"/>
              </a:spcAft>
              <a:defRPr sz="2400">
                <a:solidFill>
                  <a:schemeClr val="tx1"/>
                </a:solidFill>
                <a:latin typeface="Times New Roman" pitchFamily="18" charset="0"/>
              </a:defRPr>
            </a:lvl7pPr>
            <a:lvl8pPr marL="3464319" indent="-230955" eaLnBrk="0" fontAlgn="base" hangingPunct="0">
              <a:spcBef>
                <a:spcPct val="0"/>
              </a:spcBef>
              <a:spcAft>
                <a:spcPct val="0"/>
              </a:spcAft>
              <a:defRPr sz="2400">
                <a:solidFill>
                  <a:schemeClr val="tx1"/>
                </a:solidFill>
                <a:latin typeface="Times New Roman" pitchFamily="18" charset="0"/>
              </a:defRPr>
            </a:lvl8pPr>
            <a:lvl9pPr marL="3926228" indent="-230955" eaLnBrk="0" fontAlgn="base" hangingPunct="0">
              <a:spcBef>
                <a:spcPct val="0"/>
              </a:spcBef>
              <a:spcAft>
                <a:spcPct val="0"/>
              </a:spcAft>
              <a:defRPr sz="2400">
                <a:solidFill>
                  <a:schemeClr val="tx1"/>
                </a:solidFill>
                <a:latin typeface="Times New Roman" pitchFamily="18" charset="0"/>
              </a:defRPr>
            </a:lvl9pPr>
          </a:lstStyle>
          <a:p>
            <a:fld id="{40A14320-FE60-43A9-A048-359BE8B00DCC}" type="slidenum">
              <a:rPr lang="pl-PL" sz="1200"/>
              <a:pPr/>
              <a:t>1</a:t>
            </a:fld>
            <a:endParaRPr lang="pl-PL"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6ECB069-DC41-4764-B2B4-5BDD4E313379}" type="slidenum">
              <a:rPr lang="pl-PL" smtClean="0"/>
              <a:pPr>
                <a:defRPr/>
              </a:pPr>
              <a:t>14</a:t>
            </a:fld>
            <a:endParaRPr lang="pl-PL" dirty="0"/>
          </a:p>
        </p:txBody>
      </p:sp>
    </p:spTree>
    <p:extLst>
      <p:ext uri="{BB962C8B-B14F-4D97-AF65-F5344CB8AC3E}">
        <p14:creationId xmlns="" xmlns:p14="http://schemas.microsoft.com/office/powerpoint/2010/main" val="251920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314299689 h 1000"/>
              <a:gd name="T6" fmla="*/ 0 w 1000"/>
              <a:gd name="T7" fmla="*/ 1314299689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pl-PL" dirty="0"/>
          </a:p>
        </p:txBody>
      </p:sp>
      <p:sp>
        <p:nvSpPr>
          <p:cNvPr id="4098" name="Rectangle 2"/>
          <p:cNvSpPr>
            <a:spLocks noGrp="1" noChangeArrowheads="1"/>
          </p:cNvSpPr>
          <p:nvPr>
            <p:ph type="ctrTitle"/>
          </p:nvPr>
        </p:nvSpPr>
        <p:spPr bwMode="auto">
          <a:xfrm>
            <a:off x="685800" y="990600"/>
            <a:ext cx="7772400" cy="13716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2300"/>
            </a:lvl1pPr>
          </a:lstStyle>
          <a:p>
            <a:r>
              <a:rPr lang="pl-PL"/>
              <a:t>Kliknij, aby edytować styl wzorca tytułu</a:t>
            </a:r>
          </a:p>
        </p:txBody>
      </p:sp>
      <p:sp>
        <p:nvSpPr>
          <p:cNvPr id="4099" name="Rectangle 3"/>
          <p:cNvSpPr>
            <a:spLocks noGrp="1" noChangeArrowheads="1"/>
          </p:cNvSpPr>
          <p:nvPr>
            <p:ph type="subTitle" idx="1"/>
          </p:nvPr>
        </p:nvSpPr>
        <p:spPr bwMode="auto">
          <a:xfrm>
            <a:off x="1447800" y="3429000"/>
            <a:ext cx="7010400" cy="1600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a:lvl1pPr>
          </a:lstStyle>
          <a:p>
            <a:r>
              <a:rPr lang="pl-PL"/>
              <a:t>Kliknij, aby edytować styl wzorca podtytułu</a:t>
            </a:r>
          </a:p>
        </p:txBody>
      </p:sp>
      <p:sp>
        <p:nvSpPr>
          <p:cNvPr id="5"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600">
                <a:latin typeface="+mn-lt"/>
              </a:defRPr>
            </a:lvl1pPr>
          </a:lstStyle>
          <a:p>
            <a:pPr>
              <a:defRPr/>
            </a:pPr>
            <a:endParaRPr lang="pl-PL" dirty="0"/>
          </a:p>
        </p:txBody>
      </p:sp>
      <p:sp>
        <p:nvSpPr>
          <p:cNvPr id="6"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600">
                <a:latin typeface="+mn-lt"/>
              </a:defRPr>
            </a:lvl1pPr>
          </a:lstStyle>
          <a:p>
            <a:pPr>
              <a:defRPr/>
            </a:pPr>
            <a:endParaRPr lang="pl-PL" dirty="0"/>
          </a:p>
        </p:txBody>
      </p:sp>
      <p:sp>
        <p:nvSpPr>
          <p:cNvPr id="7" name="Rectangle 6"/>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latin typeface="+mn-lt"/>
              </a:defRPr>
            </a:lvl1pPr>
          </a:lstStyle>
          <a:p>
            <a:pPr>
              <a:defRPr/>
            </a:pPr>
            <a:fld id="{9F6CB6FC-86C8-4065-9DA9-60510C95D317}" type="slidenum">
              <a:rPr lang="pl-PL"/>
              <a:pPr>
                <a:defRPr/>
              </a:pPr>
              <a:t>‹#›</a:t>
            </a:fld>
            <a:endParaRPr lang="pl-PL" dirty="0"/>
          </a:p>
        </p:txBody>
      </p:sp>
    </p:spTree>
    <p:extLst>
      <p:ext uri="{BB962C8B-B14F-4D97-AF65-F5344CB8AC3E}">
        <p14:creationId xmlns="" xmlns:p14="http://schemas.microsoft.com/office/powerpoint/2010/main" val="171365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1600200"/>
            <a:ext cx="8229600" cy="4525963"/>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 xmlns:p14="http://schemas.microsoft.com/office/powerpoint/2010/main" val="161012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a:prstGeom prst="rect">
            <a:avLst/>
          </a:prstGeo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a:prstGeom prst="rect">
            <a:avLst/>
          </a:prstGeo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 xmlns:p14="http://schemas.microsoft.com/office/powerpoint/2010/main" val="37176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
        <p:nvSpPr>
          <p:cNvPr id="3" name="Symbol zastępczy zawartości 2"/>
          <p:cNvSpPr>
            <a:spLocks noGrp="1"/>
          </p:cNvSpPr>
          <p:nvPr>
            <p:ph idx="1"/>
          </p:nvPr>
        </p:nvSpPr>
        <p:spPr>
          <a:xfrm>
            <a:off x="457200" y="1600200"/>
            <a:ext cx="8229600" cy="4525963"/>
          </a:xfrm>
          <a:prstGeom prst="rect">
            <a:avLst/>
          </a:prstGeo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 xmlns:p14="http://schemas.microsoft.com/office/powerpoint/2010/main" val="27829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extLst>
      <p:ext uri="{BB962C8B-B14F-4D97-AF65-F5344CB8AC3E}">
        <p14:creationId xmlns="" xmlns:p14="http://schemas.microsoft.com/office/powerpoint/2010/main" val="270499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 xmlns:p14="http://schemas.microsoft.com/office/powerpoint/2010/main" val="428186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 xmlns:p14="http://schemas.microsoft.com/office/powerpoint/2010/main" val="318830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a:t>
            </a:r>
            <a:endParaRPr lang="pl-PL"/>
          </a:p>
        </p:txBody>
      </p:sp>
    </p:spTree>
    <p:extLst>
      <p:ext uri="{BB962C8B-B14F-4D97-AF65-F5344CB8AC3E}">
        <p14:creationId xmlns="" xmlns:p14="http://schemas.microsoft.com/office/powerpoint/2010/main" val="124751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8684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 xmlns:p14="http://schemas.microsoft.com/office/powerpoint/2010/main" val="225956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 xmlns:p14="http://schemas.microsoft.com/office/powerpoint/2010/main" val="9637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Line 5"/>
          <p:cNvSpPr>
            <a:spLocks noChangeShapeType="1"/>
          </p:cNvSpPr>
          <p:nvPr/>
        </p:nvSpPr>
        <p:spPr bwMode="auto">
          <a:xfrm flipV="1">
            <a:off x="611188" y="5805488"/>
            <a:ext cx="8077200" cy="0"/>
          </a:xfrm>
          <a:prstGeom prst="line">
            <a:avLst/>
          </a:prstGeom>
          <a:noFill/>
          <a:ln w="3175">
            <a:solidFill>
              <a:schemeClr val="tx1"/>
            </a:solidFill>
            <a:round/>
            <a:headEnd/>
            <a:tailEnd/>
          </a:ln>
        </p:spPr>
        <p:txBody>
          <a:bodyPr/>
          <a:lstStyle/>
          <a:p>
            <a:pPr>
              <a:defRPr/>
            </a:pPr>
            <a:endParaRPr lang="pl-PL" dirty="0"/>
          </a:p>
        </p:txBody>
      </p:sp>
      <p:sp>
        <p:nvSpPr>
          <p:cNvPr id="1027" name="Text Box 6"/>
          <p:cNvSpPr txBox="1">
            <a:spLocks noChangeArrowheads="1"/>
          </p:cNvSpPr>
          <p:nvPr/>
        </p:nvSpPr>
        <p:spPr bwMode="auto">
          <a:xfrm>
            <a:off x="2987675" y="6584950"/>
            <a:ext cx="2628900" cy="228600"/>
          </a:xfrm>
          <a:prstGeom prst="rect">
            <a:avLst/>
          </a:prstGeom>
          <a:no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pl-PL" altLang="ja-JP" sz="1200" dirty="0" smtClean="0"/>
          </a:p>
          <a:p>
            <a:pPr>
              <a:defRPr/>
            </a:pPr>
            <a:endParaRPr lang="pl-PL" dirty="0" smtClean="0">
              <a:latin typeface="Verdana" pitchFamily="34" charset="0"/>
            </a:endParaRPr>
          </a:p>
        </p:txBody>
      </p:sp>
      <p:pic>
        <p:nvPicPr>
          <p:cNvPr id="1028" name="Picture 7" descr="ARRsa"/>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011863" y="260350"/>
            <a:ext cx="6731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12" descr="herb_lubuskie"/>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835150" y="260350"/>
            <a:ext cx="752475"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14"/>
          <p:cNvSpPr txBox="1">
            <a:spLocks noChangeArrowheads="1"/>
          </p:cNvSpPr>
          <p:nvPr/>
        </p:nvSpPr>
        <p:spPr bwMode="auto">
          <a:xfrm>
            <a:off x="3348038" y="188913"/>
            <a:ext cx="2024062" cy="1006475"/>
          </a:xfrm>
          <a:prstGeom prst="rect">
            <a:avLst/>
          </a:prstGeom>
          <a:no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pl-PL" sz="2000" b="1" dirty="0" smtClean="0">
                <a:solidFill>
                  <a:srgbClr val="008000"/>
                </a:solidFill>
                <a:latin typeface="Arial" charset="0"/>
              </a:rPr>
              <a:t>LUBUSKI</a:t>
            </a:r>
            <a:br>
              <a:rPr lang="pl-PL" sz="2000" b="1" dirty="0" smtClean="0">
                <a:solidFill>
                  <a:srgbClr val="008000"/>
                </a:solidFill>
                <a:latin typeface="Arial" charset="0"/>
              </a:rPr>
            </a:br>
            <a:r>
              <a:rPr lang="pl-PL" sz="2000" b="1" dirty="0" smtClean="0">
                <a:solidFill>
                  <a:srgbClr val="008000"/>
                </a:solidFill>
                <a:latin typeface="Arial" charset="0"/>
              </a:rPr>
              <a:t>FUNDUSZ</a:t>
            </a:r>
            <a:br>
              <a:rPr lang="pl-PL" sz="2000" b="1" dirty="0" smtClean="0">
                <a:solidFill>
                  <a:srgbClr val="008000"/>
                </a:solidFill>
                <a:latin typeface="Arial" charset="0"/>
              </a:rPr>
            </a:br>
            <a:r>
              <a:rPr lang="pl-PL" sz="2000" b="1" dirty="0" smtClean="0">
                <a:solidFill>
                  <a:srgbClr val="008000"/>
                </a:solidFill>
                <a:latin typeface="Arial" charset="0"/>
              </a:rPr>
              <a:t>POŻYCZKOWY</a:t>
            </a:r>
            <a:endParaRPr lang="pl-PL" dirty="0" smtClean="0">
              <a:solidFill>
                <a:srgbClr val="008000"/>
              </a:solidFill>
            </a:endParaRPr>
          </a:p>
        </p:txBody>
      </p:sp>
      <p:sp>
        <p:nvSpPr>
          <p:cNvPr id="1031" name="Line 15"/>
          <p:cNvSpPr>
            <a:spLocks noChangeShapeType="1"/>
          </p:cNvSpPr>
          <p:nvPr/>
        </p:nvSpPr>
        <p:spPr bwMode="auto">
          <a:xfrm>
            <a:off x="539750" y="1268413"/>
            <a:ext cx="8001000" cy="0"/>
          </a:xfrm>
          <a:prstGeom prst="line">
            <a:avLst/>
          </a:prstGeom>
          <a:noFill/>
          <a:ln w="38100">
            <a:solidFill>
              <a:schemeClr val="tx1"/>
            </a:solidFill>
            <a:round/>
            <a:headEnd/>
            <a:tailEnd/>
          </a:ln>
        </p:spPr>
        <p:txBody>
          <a:bodyPr wrap="none" anchor="ctr"/>
          <a:lstStyle/>
          <a:p>
            <a:pPr>
              <a:defRPr/>
            </a:pPr>
            <a:endParaRPr lang="pl-PL" dirty="0"/>
          </a:p>
        </p:txBody>
      </p:sp>
      <p:pic>
        <p:nvPicPr>
          <p:cNvPr id="1032" name="Picture 10" descr="logo do funduszu"/>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1331913" y="5949950"/>
            <a:ext cx="656431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8"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000" b="1">
          <a:solidFill>
            <a:srgbClr val="008000"/>
          </a:solidFill>
          <a:latin typeface="+mj-lt"/>
          <a:ea typeface="+mj-ea"/>
          <a:cs typeface="+mj-cs"/>
        </a:defRPr>
      </a:lvl1pPr>
      <a:lvl2pPr algn="ctr" rtl="0" eaLnBrk="0" fontAlgn="base" hangingPunct="0">
        <a:spcBef>
          <a:spcPct val="0"/>
        </a:spcBef>
        <a:spcAft>
          <a:spcPct val="0"/>
        </a:spcAft>
        <a:defRPr sz="2000" b="1">
          <a:solidFill>
            <a:srgbClr val="008000"/>
          </a:solidFill>
          <a:latin typeface="Arial" charset="0"/>
        </a:defRPr>
      </a:lvl2pPr>
      <a:lvl3pPr algn="ctr" rtl="0" eaLnBrk="0" fontAlgn="base" hangingPunct="0">
        <a:spcBef>
          <a:spcPct val="0"/>
        </a:spcBef>
        <a:spcAft>
          <a:spcPct val="0"/>
        </a:spcAft>
        <a:defRPr sz="2000" b="1">
          <a:solidFill>
            <a:srgbClr val="008000"/>
          </a:solidFill>
          <a:latin typeface="Arial" charset="0"/>
        </a:defRPr>
      </a:lvl3pPr>
      <a:lvl4pPr algn="ctr" rtl="0" eaLnBrk="0" fontAlgn="base" hangingPunct="0">
        <a:spcBef>
          <a:spcPct val="0"/>
        </a:spcBef>
        <a:spcAft>
          <a:spcPct val="0"/>
        </a:spcAft>
        <a:defRPr sz="2000" b="1">
          <a:solidFill>
            <a:srgbClr val="008000"/>
          </a:solidFill>
          <a:latin typeface="Arial" charset="0"/>
        </a:defRPr>
      </a:lvl4pPr>
      <a:lvl5pPr algn="ctr" rtl="0" eaLnBrk="0" fontAlgn="base" hangingPunct="0">
        <a:spcBef>
          <a:spcPct val="0"/>
        </a:spcBef>
        <a:spcAft>
          <a:spcPct val="0"/>
        </a:spcAft>
        <a:defRPr sz="2000" b="1">
          <a:solidFill>
            <a:srgbClr val="008000"/>
          </a:solidFill>
          <a:latin typeface="Arial" charset="0"/>
        </a:defRPr>
      </a:lvl5pPr>
      <a:lvl6pPr marL="457200" algn="ctr" rtl="0" fontAlgn="base">
        <a:spcBef>
          <a:spcPct val="0"/>
        </a:spcBef>
        <a:spcAft>
          <a:spcPct val="0"/>
        </a:spcAft>
        <a:defRPr sz="2000" b="1">
          <a:solidFill>
            <a:srgbClr val="008000"/>
          </a:solidFill>
          <a:latin typeface="Arial" charset="0"/>
        </a:defRPr>
      </a:lvl6pPr>
      <a:lvl7pPr marL="914400" algn="ctr" rtl="0" fontAlgn="base">
        <a:spcBef>
          <a:spcPct val="0"/>
        </a:spcBef>
        <a:spcAft>
          <a:spcPct val="0"/>
        </a:spcAft>
        <a:defRPr sz="2000" b="1">
          <a:solidFill>
            <a:srgbClr val="008000"/>
          </a:solidFill>
          <a:latin typeface="Arial" charset="0"/>
        </a:defRPr>
      </a:lvl7pPr>
      <a:lvl8pPr marL="1371600" algn="ctr" rtl="0" fontAlgn="base">
        <a:spcBef>
          <a:spcPct val="0"/>
        </a:spcBef>
        <a:spcAft>
          <a:spcPct val="0"/>
        </a:spcAft>
        <a:defRPr sz="2000" b="1">
          <a:solidFill>
            <a:srgbClr val="008000"/>
          </a:solidFill>
          <a:latin typeface="Arial" charset="0"/>
        </a:defRPr>
      </a:lvl8pPr>
      <a:lvl9pPr marL="1828800" algn="ctr" rtl="0" fontAlgn="base">
        <a:spcBef>
          <a:spcPct val="0"/>
        </a:spcBef>
        <a:spcAft>
          <a:spcPct val="0"/>
        </a:spcAft>
        <a:defRPr sz="2000" b="1">
          <a:solidFill>
            <a:srgbClr val="008000"/>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fundusz@opzl.pl" TargetMode="External"/><Relationship Id="rId4" Type="http://schemas.openxmlformats.org/officeDocument/2006/relationships/hyperlink" Target="mailto:f.pozyczkowy@region.zgora.p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323436" y="1467673"/>
            <a:ext cx="8424936" cy="4216539"/>
          </a:xfrm>
          <a:prstGeom prst="rect">
            <a:avLst/>
          </a:prstGeom>
          <a:noFill/>
          <a:ln w="9525">
            <a:noFill/>
            <a:miter lim="800000"/>
            <a:headEnd/>
            <a:tailEnd/>
          </a:ln>
          <a:effectLst/>
        </p:spPr>
        <p:txBody>
          <a:bodyPr wrap="square">
            <a:spAutoFit/>
          </a:bodyPr>
          <a:lstStyle/>
          <a:p>
            <a:pPr algn="ctr">
              <a:defRPr/>
            </a:pPr>
            <a:r>
              <a:rPr lang="pl-PL" b="1" dirty="0" smtClean="0">
                <a:solidFill>
                  <a:srgbClr val="002060"/>
                </a:solidFill>
                <a:effectLst>
                  <a:outerShdw blurRad="38100" dist="38100" dir="2700000" algn="tl">
                    <a:srgbClr val="C0C0C0"/>
                  </a:outerShdw>
                </a:effectLst>
                <a:latin typeface="Calibri" panose="020F0502020204030204" pitchFamily="34" charset="0"/>
              </a:rPr>
              <a:t>AGENCJA ROZWOJU REGIONALNEGO S.A.</a:t>
            </a:r>
          </a:p>
          <a:p>
            <a:pPr algn="ctr">
              <a:defRPr/>
            </a:pPr>
            <a:endParaRPr lang="pl-PL" b="1" dirty="0" smtClean="0">
              <a:solidFill>
                <a:srgbClr val="002060"/>
              </a:solidFill>
              <a:effectLst>
                <a:outerShdw blurRad="38100" dist="38100" dir="2700000" algn="tl">
                  <a:srgbClr val="C0C0C0"/>
                </a:outerShdw>
              </a:effectLst>
              <a:latin typeface="Calibri" panose="020F0502020204030204" pitchFamily="34" charset="0"/>
            </a:endParaRPr>
          </a:p>
          <a:p>
            <a:pPr algn="ctr">
              <a:defRPr/>
            </a:pPr>
            <a:r>
              <a:rPr lang="pl-PL" b="1" dirty="0" smtClean="0">
                <a:solidFill>
                  <a:srgbClr val="002060"/>
                </a:solidFill>
                <a:effectLst>
                  <a:outerShdw blurRad="38100" dist="38100" dir="2700000" algn="tl">
                    <a:srgbClr val="C0C0C0"/>
                  </a:outerShdw>
                </a:effectLst>
                <a:latin typeface="Calibri" panose="020F0502020204030204" pitchFamily="34" charset="0"/>
              </a:rPr>
              <a:t>LUBUSKI </a:t>
            </a:r>
            <a:endParaRPr lang="pl-PL" b="1" dirty="0">
              <a:solidFill>
                <a:srgbClr val="002060"/>
              </a:solidFill>
              <a:effectLst>
                <a:outerShdw blurRad="38100" dist="38100" dir="2700000" algn="tl">
                  <a:srgbClr val="C0C0C0"/>
                </a:outerShdw>
              </a:effectLst>
              <a:latin typeface="Calibri" panose="020F0502020204030204" pitchFamily="34" charset="0"/>
            </a:endParaRPr>
          </a:p>
          <a:p>
            <a:pPr algn="ctr">
              <a:defRPr/>
            </a:pPr>
            <a:r>
              <a:rPr lang="pl-PL" b="1" dirty="0">
                <a:solidFill>
                  <a:srgbClr val="002060"/>
                </a:solidFill>
                <a:effectLst>
                  <a:outerShdw blurRad="38100" dist="38100" dir="2700000" algn="tl">
                    <a:srgbClr val="C0C0C0"/>
                  </a:outerShdw>
                </a:effectLst>
                <a:latin typeface="Calibri" panose="020F0502020204030204" pitchFamily="34" charset="0"/>
              </a:rPr>
              <a:t>FUNDUSZ </a:t>
            </a:r>
            <a:r>
              <a:rPr lang="pl-PL" b="1" dirty="0" smtClean="0">
                <a:solidFill>
                  <a:srgbClr val="002060"/>
                </a:solidFill>
                <a:effectLst>
                  <a:outerShdw blurRad="38100" dist="38100" dir="2700000" algn="tl">
                    <a:srgbClr val="C0C0C0"/>
                  </a:outerShdw>
                </a:effectLst>
                <a:latin typeface="Calibri" panose="020F0502020204030204" pitchFamily="34" charset="0"/>
              </a:rPr>
              <a:t>POŻYCZKOWY</a:t>
            </a:r>
          </a:p>
          <a:p>
            <a:pPr algn="ctr">
              <a:defRPr/>
            </a:pPr>
            <a:endParaRPr lang="pl-PL" b="1" dirty="0" smtClean="0">
              <a:solidFill>
                <a:srgbClr val="002060"/>
              </a:solidFill>
              <a:effectLst>
                <a:outerShdw blurRad="38100" dist="38100" dir="2700000" algn="tl">
                  <a:srgbClr val="C0C0C0"/>
                </a:outerShdw>
              </a:effectLst>
              <a:latin typeface="Calibri" panose="020F0502020204030204" pitchFamily="34" charset="0"/>
            </a:endParaRPr>
          </a:p>
          <a:p>
            <a:pPr algn="ctr">
              <a:defRPr/>
            </a:pPr>
            <a:r>
              <a:rPr lang="pl-PL" sz="3200" b="1" dirty="0" smtClean="0">
                <a:solidFill>
                  <a:srgbClr val="002060"/>
                </a:solidFill>
                <a:effectLst>
                  <a:outerShdw blurRad="38100" dist="38100" dir="2700000" algn="tl">
                    <a:srgbClr val="C0C0C0"/>
                  </a:outerShdw>
                </a:effectLst>
                <a:latin typeface="Calibri" panose="020F0502020204030204" pitchFamily="34" charset="0"/>
              </a:rPr>
              <a:t>Unijne pożyczki dla przedsiębiorstw </a:t>
            </a:r>
          </a:p>
          <a:p>
            <a:pPr algn="ctr">
              <a:defRPr/>
            </a:pPr>
            <a:endParaRPr lang="pl-PL" b="1" dirty="0" smtClean="0">
              <a:solidFill>
                <a:srgbClr val="002060"/>
              </a:solidFill>
              <a:effectLst>
                <a:outerShdw blurRad="38100" dist="38100" dir="2700000" algn="tl">
                  <a:srgbClr val="C0C0C0"/>
                </a:outerShdw>
              </a:effectLst>
              <a:latin typeface="Calibri" panose="020F0502020204030204" pitchFamily="34" charset="0"/>
            </a:endParaRPr>
          </a:p>
          <a:p>
            <a:pPr algn="ctr">
              <a:defRPr/>
            </a:pPr>
            <a:endParaRPr lang="pl-PL" b="1" dirty="0" smtClean="0">
              <a:solidFill>
                <a:srgbClr val="002060"/>
              </a:solidFill>
              <a:effectLst>
                <a:outerShdw blurRad="38100" dist="38100" dir="2700000" algn="tl">
                  <a:srgbClr val="C0C0C0"/>
                </a:outerShdw>
              </a:effectLst>
              <a:latin typeface="Calibri" panose="020F0502020204030204" pitchFamily="34" charset="0"/>
            </a:endParaRPr>
          </a:p>
          <a:p>
            <a:pPr algn="ctr">
              <a:defRPr/>
            </a:pPr>
            <a:r>
              <a:rPr lang="pl-PL" sz="1800" b="1" dirty="0" smtClean="0">
                <a:solidFill>
                  <a:srgbClr val="002060"/>
                </a:solidFill>
                <a:effectLst>
                  <a:outerShdw blurRad="38100" dist="38100" dir="2700000" algn="tl">
                    <a:srgbClr val="C0C0C0"/>
                  </a:outerShdw>
                </a:effectLst>
                <a:latin typeface="Calibri" panose="020F0502020204030204" pitchFamily="34" charset="0"/>
              </a:rPr>
              <a:t>Agnieszka Kozakiewicz</a:t>
            </a:r>
          </a:p>
          <a:p>
            <a:pPr algn="ctr">
              <a:defRPr/>
            </a:pPr>
            <a:r>
              <a:rPr lang="pl-PL" sz="1800" b="1" dirty="0" smtClean="0">
                <a:solidFill>
                  <a:srgbClr val="002060"/>
                </a:solidFill>
                <a:effectLst>
                  <a:outerShdw blurRad="38100" dist="38100" dir="2700000" algn="tl">
                    <a:srgbClr val="C0C0C0"/>
                  </a:outerShdw>
                </a:effectLst>
                <a:latin typeface="Calibri" panose="020F0502020204030204" pitchFamily="34" charset="0"/>
              </a:rPr>
              <a:t>Z-ca Kierownika Lubuskiego Funduszu Pożyczkowego</a:t>
            </a:r>
            <a:endParaRPr lang="pl-PL" sz="1800" b="1" dirty="0">
              <a:solidFill>
                <a:srgbClr val="002060"/>
              </a:solidFill>
              <a:effectLst>
                <a:outerShdw blurRad="38100" dist="38100" dir="2700000" algn="tl">
                  <a:srgbClr val="C0C0C0"/>
                </a:outerShdw>
              </a:effectLst>
              <a:latin typeface="Calibri" panose="020F0502020204030204" pitchFamily="34" charset="0"/>
            </a:endParaRPr>
          </a:p>
          <a:p>
            <a:pPr algn="ctr">
              <a:defRPr/>
            </a:pPr>
            <a:endParaRPr lang="pl-PL" sz="1600" b="1" dirty="0" smtClean="0">
              <a:solidFill>
                <a:srgbClr val="002060"/>
              </a:solidFill>
              <a:latin typeface="Calibri" panose="020F0502020204030204" pitchFamily="34" charset="0"/>
            </a:endParaRPr>
          </a:p>
          <a:p>
            <a:pPr algn="ctr">
              <a:defRPr/>
            </a:pPr>
            <a:r>
              <a:rPr lang="pl-PL" sz="1600" b="1" dirty="0" smtClean="0">
                <a:solidFill>
                  <a:srgbClr val="002060"/>
                </a:solidFill>
                <a:effectLst>
                  <a:outerShdw blurRad="38100" dist="38100" dir="2700000" algn="tl">
                    <a:srgbClr val="C0C0C0"/>
                  </a:outerShdw>
                </a:effectLst>
                <a:latin typeface="Calibri" panose="020F0502020204030204" pitchFamily="34" charset="0"/>
              </a:rPr>
              <a:t>Zielona Góra, 10 marca 2016 r</a:t>
            </a:r>
            <a:r>
              <a:rPr lang="pl-PL" sz="1600" b="1" dirty="0">
                <a:solidFill>
                  <a:srgbClr val="002060"/>
                </a:solidFill>
                <a:effectLst>
                  <a:outerShdw blurRad="38100" dist="38100" dir="2700000" algn="tl">
                    <a:srgbClr val="C0C0C0"/>
                  </a:outerShdw>
                </a:effectLst>
                <a:latin typeface="Calibri" panose="020F0502020204030204" pitchFamily="34" charset="0"/>
              </a:rPr>
              <a:t>.</a:t>
            </a:r>
          </a:p>
        </p:txBody>
      </p:sp>
      <p:pic>
        <p:nvPicPr>
          <p:cNvPr id="3075" name="Picture 4" descr="Logotyp - Lubuskie - warte zachodu_corel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bwMode="auto">
          <a:xfrm>
            <a:off x="503040" y="3825044"/>
            <a:ext cx="8640960" cy="381635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812800" indent="-368300" eaLnBrk="0" hangingPunct="0">
              <a:lnSpc>
                <a:spcPct val="80000"/>
              </a:lnSpc>
              <a:spcBef>
                <a:spcPct val="0"/>
              </a:spcBef>
              <a:buClrTx/>
              <a:buFontTx/>
              <a:buNone/>
              <a:tabLst>
                <a:tab pos="723900" algn="l"/>
              </a:tabLst>
            </a:pPr>
            <a:endParaRPr lang="pl-PL" altLang="pl-PL" sz="1800" b="1" dirty="0" smtClean="0">
              <a:latin typeface="Arial" charset="0"/>
            </a:endParaRPr>
          </a:p>
          <a:p>
            <a:pPr marL="444500" indent="0" eaLnBrk="0" hangingPunct="0">
              <a:lnSpc>
                <a:spcPct val="80000"/>
              </a:lnSpc>
              <a:spcBef>
                <a:spcPct val="0"/>
              </a:spcBef>
              <a:buClrTx/>
              <a:buNone/>
              <a:tabLst>
                <a:tab pos="723900" algn="l"/>
              </a:tabLst>
            </a:pPr>
            <a:endParaRPr lang="pl-PL" altLang="pl-PL" sz="14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ctr" eaLnBrk="0" hangingPunct="0">
              <a:lnSpc>
                <a:spcPct val="80000"/>
              </a:lnSpc>
              <a:spcBef>
                <a:spcPct val="0"/>
              </a:spcBef>
              <a:buClrTx/>
              <a:buFontTx/>
              <a:buNone/>
              <a:tabLst>
                <a:tab pos="723900" algn="l"/>
              </a:tabLst>
            </a:pPr>
            <a:endParaRPr lang="pl-PL" altLang="pl-PL" sz="1900" dirty="0">
              <a:latin typeface="Arial" charset="0"/>
            </a:endParaRPr>
          </a:p>
          <a:p>
            <a:pPr marL="812800" indent="-368300" eaLnBrk="0" hangingPunct="0">
              <a:lnSpc>
                <a:spcPct val="80000"/>
              </a:lnSpc>
              <a:spcBef>
                <a:spcPct val="0"/>
              </a:spcBef>
              <a:buClrTx/>
              <a:buFontTx/>
              <a:buNone/>
              <a:tabLst>
                <a:tab pos="723900" algn="l"/>
              </a:tabLst>
            </a:pPr>
            <a:r>
              <a:rPr lang="pl-PL" altLang="pl-PL" sz="1900" dirty="0">
                <a:latin typeface="Arial" charset="0"/>
              </a:rPr>
              <a:t>	</a:t>
            </a:r>
            <a:endParaRPr lang="pl-PL" altLang="pl-PL" sz="800" dirty="0">
              <a:latin typeface="Arial" charset="0"/>
            </a:endParaRPr>
          </a:p>
          <a:p>
            <a:pPr marL="812800" indent="-368300" eaLnBrk="0" hangingPunct="0">
              <a:lnSpc>
                <a:spcPct val="80000"/>
              </a:lnSpc>
              <a:spcBef>
                <a:spcPct val="0"/>
              </a:spcBef>
              <a:buClrTx/>
              <a:buFontTx/>
              <a:buAutoNum type="arabicPeriod"/>
              <a:tabLst>
                <a:tab pos="723900" algn="l"/>
              </a:tabLst>
            </a:pPr>
            <a:endParaRPr lang="pl-PL" altLang="pl-PL" sz="13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300" dirty="0">
              <a:latin typeface="Arial" charset="0"/>
            </a:endParaRPr>
          </a:p>
        </p:txBody>
      </p:sp>
      <p:pic>
        <p:nvPicPr>
          <p:cNvPr id="1026" name="Picture 2" descr="H:\2014.10.09.-ITAL - KARTON I INNE FIRMY - OBR\POSTEL\8 plaka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59" y="2276872"/>
            <a:ext cx="3024336" cy="367240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H:\2014.10.09.-ITAL - KARTON I INNE FIRMY - OBR\POSTEL\7 ogró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2276872"/>
            <a:ext cx="5328592" cy="36724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rostokąt 1"/>
          <p:cNvSpPr/>
          <p:nvPr/>
        </p:nvSpPr>
        <p:spPr>
          <a:xfrm>
            <a:off x="539552" y="1338935"/>
            <a:ext cx="7920880" cy="683264"/>
          </a:xfrm>
          <a:prstGeom prst="rect">
            <a:avLst/>
          </a:prstGeom>
        </p:spPr>
        <p:txBody>
          <a:bodyPr wrap="square">
            <a:spAutoFit/>
          </a:bodyPr>
          <a:lstStyle/>
          <a:p>
            <a:pPr marL="1016000" indent="-571500" algn="just">
              <a:lnSpc>
                <a:spcPct val="80000"/>
              </a:lnSpc>
            </a:pPr>
            <a:r>
              <a:rPr lang="pl-PL" sz="1600" b="1" dirty="0">
                <a:latin typeface="+mj-lt"/>
              </a:rPr>
              <a:t>Ewa Postel, Marek Postel Sp. J. ul. </a:t>
            </a:r>
            <a:r>
              <a:rPr lang="pl-PL" sz="1600" b="1" dirty="0" smtClean="0">
                <a:latin typeface="+mj-lt"/>
              </a:rPr>
              <a:t>Głogowska 4</a:t>
            </a:r>
            <a:r>
              <a:rPr lang="pl-PL" sz="1600" b="1" dirty="0">
                <a:latin typeface="+mj-lt"/>
              </a:rPr>
              <a:t>, 66-004 Racula</a:t>
            </a:r>
          </a:p>
          <a:p>
            <a:pPr marL="1016000" indent="-571500" algn="just">
              <a:lnSpc>
                <a:spcPct val="80000"/>
              </a:lnSpc>
            </a:pPr>
            <a:r>
              <a:rPr lang="pl-PL" altLang="pl-PL" sz="1600" b="1" dirty="0" smtClean="0">
                <a:latin typeface="Arial" charset="0"/>
              </a:rPr>
              <a:t>                       </a:t>
            </a:r>
          </a:p>
          <a:p>
            <a:pPr marL="1016000" indent="-571500" algn="ctr">
              <a:lnSpc>
                <a:spcPct val="80000"/>
              </a:lnSpc>
            </a:pPr>
            <a:r>
              <a:rPr lang="pl-PL" altLang="pl-PL" sz="1600" b="1" dirty="0" smtClean="0">
                <a:latin typeface="Arial" charset="0"/>
              </a:rPr>
              <a:t> </a:t>
            </a:r>
            <a:r>
              <a:rPr lang="pl-PL" altLang="pl-PL" sz="1600" i="1" dirty="0" smtClean="0">
                <a:latin typeface="Arial" charset="0"/>
              </a:rPr>
              <a:t>miejsce przyjazne biznesowi</a:t>
            </a:r>
            <a:endParaRPr lang="pl-PL" altLang="pl-PL" sz="1600" i="1" dirty="0">
              <a:latin typeface="Arial" charset="0"/>
            </a:endParaRPr>
          </a:p>
        </p:txBody>
      </p:sp>
    </p:spTree>
    <p:extLst>
      <p:ext uri="{BB962C8B-B14F-4D97-AF65-F5344CB8AC3E}">
        <p14:creationId xmlns:p14="http://schemas.microsoft.com/office/powerpoint/2010/main" xmlns="" val="346881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3573016"/>
            <a:ext cx="7772400" cy="1362075"/>
          </a:xfrm>
        </p:spPr>
        <p:txBody>
          <a:bodyPr/>
          <a:lstStyle/>
          <a:p>
            <a:endParaRPr lang="pl-PL" dirty="0"/>
          </a:p>
        </p:txBody>
      </p:sp>
      <p:sp>
        <p:nvSpPr>
          <p:cNvPr id="3" name="Symbol zastępczy tekstu 2"/>
          <p:cNvSpPr>
            <a:spLocks noGrp="1"/>
          </p:cNvSpPr>
          <p:nvPr>
            <p:ph type="body" idx="1"/>
          </p:nvPr>
        </p:nvSpPr>
        <p:spPr>
          <a:xfrm>
            <a:off x="722313" y="1844824"/>
            <a:ext cx="7772400" cy="1440160"/>
          </a:xfrm>
        </p:spPr>
        <p:txBody>
          <a:bodyPr/>
          <a:lstStyle/>
          <a:p>
            <a:pPr algn="ctr"/>
            <a:endParaRPr lang="pl-PL" b="1" dirty="0" smtClean="0"/>
          </a:p>
          <a:p>
            <a:pPr algn="ctr"/>
            <a:endParaRPr lang="pl-PL" b="1" dirty="0" smtClean="0"/>
          </a:p>
          <a:p>
            <a:pPr algn="ctr"/>
            <a:endParaRPr lang="pl-PL" b="1" dirty="0" smtClean="0"/>
          </a:p>
          <a:p>
            <a:pPr algn="ctr"/>
            <a:endParaRPr lang="pl-PL" b="1" dirty="0" smtClean="0"/>
          </a:p>
          <a:p>
            <a:pPr algn="ctr"/>
            <a:endParaRPr lang="pl-PL" b="1" dirty="0" smtClean="0"/>
          </a:p>
          <a:p>
            <a:pPr algn="ctr"/>
            <a:r>
              <a:rPr lang="pl-PL" dirty="0" smtClean="0">
                <a:latin typeface="+mj-lt"/>
              </a:rPr>
              <a:t>Ital-Karton Sp. J. – </a:t>
            </a:r>
            <a:r>
              <a:rPr lang="pl-PL" dirty="0">
                <a:latin typeface="+mj-lt"/>
              </a:rPr>
              <a:t>ul. Kościuszki 5, Świdnica k. Zielonej Góry</a:t>
            </a:r>
          </a:p>
          <a:p>
            <a:pPr algn="ctr"/>
            <a:r>
              <a:rPr lang="pl-PL" i="1" dirty="0">
                <a:latin typeface="+mj-lt"/>
              </a:rPr>
              <a:t>Producent opakowań z tektury falistej</a:t>
            </a:r>
          </a:p>
          <a:p>
            <a:pPr algn="ctr"/>
            <a:endParaRPr lang="pl-PL" b="1" dirty="0">
              <a:latin typeface="+mj-lt"/>
            </a:endParaRPr>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725" y="2924944"/>
            <a:ext cx="8718550" cy="259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0222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bwMode="auto">
          <a:xfrm>
            <a:off x="0" y="1340768"/>
            <a:ext cx="8820471" cy="1008112"/>
          </a:xfr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44500" indent="0">
              <a:lnSpc>
                <a:spcPct val="150000"/>
              </a:lnSpc>
              <a:spcBef>
                <a:spcPct val="0"/>
              </a:spcBef>
              <a:buClrTx/>
              <a:buNone/>
              <a:tabLst>
                <a:tab pos="723900" algn="l"/>
              </a:tabLst>
            </a:pPr>
            <a:r>
              <a:rPr lang="pl-PL" sz="1400" b="1" dirty="0"/>
              <a:t>     Zakład Usługowo – Handlowy „</a:t>
            </a:r>
            <a:r>
              <a:rPr lang="pl-PL" sz="1400" b="1" dirty="0" err="1"/>
              <a:t>AGRIMEX</a:t>
            </a:r>
            <a:r>
              <a:rPr lang="pl-PL" sz="1400" b="1" dirty="0"/>
              <a:t>” Artur </a:t>
            </a:r>
            <a:r>
              <a:rPr lang="pl-PL" sz="1400" b="1" dirty="0" err="1"/>
              <a:t>Cugier</a:t>
            </a:r>
            <a:r>
              <a:rPr lang="pl-PL" sz="1400" b="1" dirty="0"/>
              <a:t> </a:t>
            </a:r>
            <a:r>
              <a:rPr lang="pl-PL" sz="1400" b="1" dirty="0" smtClean="0"/>
              <a:t>Pszczew</a:t>
            </a:r>
          </a:p>
          <a:p>
            <a:pPr marL="444500" indent="0">
              <a:lnSpc>
                <a:spcPct val="150000"/>
              </a:lnSpc>
              <a:spcBef>
                <a:spcPct val="0"/>
              </a:spcBef>
              <a:buClrTx/>
              <a:buNone/>
              <a:tabLst>
                <a:tab pos="723900" algn="l"/>
              </a:tabLst>
            </a:pPr>
            <a:r>
              <a:rPr lang="pl-PL" sz="1200" dirty="0" smtClean="0"/>
              <a:t>Pożyczka udzielona na okres 84 miesięcy na modernizację </a:t>
            </a:r>
            <a:r>
              <a:rPr lang="pl-PL" sz="1200" dirty="0"/>
              <a:t>zbiorników stacji paliw, położonej w </a:t>
            </a:r>
            <a:r>
              <a:rPr lang="pl-PL" sz="1200" dirty="0" smtClean="0"/>
              <a:t>Pszczewie</a:t>
            </a:r>
            <a:endParaRPr lang="pl-PL" sz="1400" b="1" dirty="0" smtClean="0"/>
          </a:p>
          <a:p>
            <a:pPr marL="444500" indent="0">
              <a:lnSpc>
                <a:spcPct val="150000"/>
              </a:lnSpc>
              <a:spcBef>
                <a:spcPct val="0"/>
              </a:spcBef>
              <a:buClrTx/>
              <a:buNone/>
              <a:tabLst>
                <a:tab pos="723900" algn="l"/>
              </a:tabLst>
            </a:pPr>
            <a:endParaRPr lang="pl-PL" altLang="pl-PL" sz="14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ctr" eaLnBrk="0" hangingPunct="0">
              <a:lnSpc>
                <a:spcPct val="80000"/>
              </a:lnSpc>
              <a:spcBef>
                <a:spcPct val="0"/>
              </a:spcBef>
              <a:buClrTx/>
              <a:buFontTx/>
              <a:buNone/>
              <a:tabLst>
                <a:tab pos="723900" algn="l"/>
              </a:tabLst>
            </a:pPr>
            <a:endParaRPr lang="pl-PL" altLang="pl-PL" sz="1900" dirty="0">
              <a:latin typeface="Arial" charset="0"/>
            </a:endParaRPr>
          </a:p>
          <a:p>
            <a:pPr marL="812800" indent="-368300" eaLnBrk="0" hangingPunct="0">
              <a:lnSpc>
                <a:spcPct val="80000"/>
              </a:lnSpc>
              <a:spcBef>
                <a:spcPct val="0"/>
              </a:spcBef>
              <a:buClrTx/>
              <a:buFontTx/>
              <a:buNone/>
              <a:tabLst>
                <a:tab pos="723900" algn="l"/>
              </a:tabLst>
            </a:pPr>
            <a:r>
              <a:rPr lang="pl-PL" altLang="pl-PL" sz="1900" dirty="0">
                <a:latin typeface="Arial" charset="0"/>
              </a:rPr>
              <a:t>	</a:t>
            </a:r>
            <a:endParaRPr lang="pl-PL" altLang="pl-PL" sz="800" dirty="0">
              <a:latin typeface="Arial" charset="0"/>
            </a:endParaRPr>
          </a:p>
          <a:p>
            <a:pPr marL="812800" indent="-368300" eaLnBrk="0" hangingPunct="0">
              <a:lnSpc>
                <a:spcPct val="80000"/>
              </a:lnSpc>
              <a:spcBef>
                <a:spcPct val="0"/>
              </a:spcBef>
              <a:buClrTx/>
              <a:buFontTx/>
              <a:buAutoNum type="arabicPeriod"/>
              <a:tabLst>
                <a:tab pos="723900" algn="l"/>
              </a:tabLst>
            </a:pPr>
            <a:endParaRPr lang="pl-PL" altLang="pl-PL" sz="13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300" dirty="0">
              <a:latin typeface="Arial" charset="0"/>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2276872"/>
            <a:ext cx="5328592" cy="30547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8702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bwMode="auto">
          <a:xfrm>
            <a:off x="251520" y="1412777"/>
            <a:ext cx="8424936" cy="792087"/>
          </a:xfr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812800" indent="-368300">
              <a:lnSpc>
                <a:spcPct val="80000"/>
              </a:lnSpc>
              <a:spcBef>
                <a:spcPct val="0"/>
              </a:spcBef>
              <a:buClrTx/>
              <a:buNone/>
              <a:tabLst>
                <a:tab pos="723900" algn="l"/>
              </a:tabLst>
            </a:pPr>
            <a:r>
              <a:rPr lang="pl-PL" sz="1600" b="1" dirty="0"/>
              <a:t>KIDS CLUB Marta </a:t>
            </a:r>
            <a:r>
              <a:rPr lang="pl-PL" sz="1600" b="1" dirty="0" smtClean="0"/>
              <a:t>Drzymała </a:t>
            </a:r>
            <a:r>
              <a:rPr lang="pl-PL" sz="1600" b="1" dirty="0"/>
              <a:t>Międzyrzecz, ul. </a:t>
            </a:r>
            <a:r>
              <a:rPr lang="pl-PL" sz="1600" b="1" dirty="0" smtClean="0"/>
              <a:t>Świerczewskiego 8</a:t>
            </a:r>
            <a:endParaRPr lang="pl-PL" sz="1200" dirty="0" smtClean="0">
              <a:solidFill>
                <a:srgbClr val="000000"/>
              </a:solidFill>
            </a:endParaRPr>
          </a:p>
          <a:p>
            <a:pPr marL="812800" indent="-368300">
              <a:lnSpc>
                <a:spcPct val="80000"/>
              </a:lnSpc>
              <a:spcBef>
                <a:spcPct val="0"/>
              </a:spcBef>
              <a:buClrTx/>
              <a:buNone/>
              <a:tabLst>
                <a:tab pos="723900" algn="l"/>
              </a:tabLst>
            </a:pPr>
            <a:endParaRPr lang="pl-PL" sz="1200" dirty="0" smtClean="0">
              <a:solidFill>
                <a:srgbClr val="000000"/>
              </a:solidFill>
            </a:endParaRPr>
          </a:p>
          <a:p>
            <a:pPr marL="812800" indent="-368300">
              <a:lnSpc>
                <a:spcPct val="80000"/>
              </a:lnSpc>
              <a:spcBef>
                <a:spcPct val="0"/>
              </a:spcBef>
              <a:buClrTx/>
              <a:buNone/>
              <a:tabLst>
                <a:tab pos="723900" algn="l"/>
              </a:tabLst>
            </a:pPr>
            <a:r>
              <a:rPr lang="pl-PL" sz="1200" dirty="0" smtClean="0">
                <a:solidFill>
                  <a:srgbClr val="000000"/>
                </a:solidFill>
              </a:rPr>
              <a:t>Pożyczka udzielona </a:t>
            </a:r>
            <a:r>
              <a:rPr lang="pl-PL" sz="1200" dirty="0">
                <a:solidFill>
                  <a:srgbClr val="000000"/>
                </a:solidFill>
              </a:rPr>
              <a:t>na okres </a:t>
            </a:r>
            <a:r>
              <a:rPr lang="pl-PL" sz="1200" dirty="0" smtClean="0">
                <a:solidFill>
                  <a:srgbClr val="000000"/>
                </a:solidFill>
              </a:rPr>
              <a:t>60 </a:t>
            </a:r>
            <a:r>
              <a:rPr lang="pl-PL" sz="1200" dirty="0">
                <a:solidFill>
                  <a:srgbClr val="000000"/>
                </a:solidFill>
              </a:rPr>
              <a:t>miesięcy </a:t>
            </a:r>
            <a:r>
              <a:rPr lang="pl-PL" sz="1200" dirty="0" smtClean="0">
                <a:solidFill>
                  <a:srgbClr val="000000"/>
                </a:solidFill>
              </a:rPr>
              <a:t>na </a:t>
            </a:r>
            <a:r>
              <a:rPr lang="pl-PL" sz="1200" dirty="0"/>
              <a:t>zakup urządzeń </a:t>
            </a:r>
            <a:r>
              <a:rPr lang="pl-PL" sz="1200" dirty="0" smtClean="0"/>
              <a:t>dydaktyczno-rekreacyjnych </a:t>
            </a:r>
            <a:r>
              <a:rPr lang="pl-PL" sz="1200" dirty="0"/>
              <a:t>do </a:t>
            </a:r>
            <a:r>
              <a:rPr lang="pl-PL" sz="1200" dirty="0" smtClean="0"/>
              <a:t/>
            </a:r>
            <a:br>
              <a:rPr lang="pl-PL" sz="1200" dirty="0" smtClean="0"/>
            </a:br>
            <a:r>
              <a:rPr lang="pl-PL" sz="1200" dirty="0" smtClean="0"/>
              <a:t>Sali Zabaw</a:t>
            </a:r>
          </a:p>
          <a:p>
            <a:pPr marL="812800" indent="-368300">
              <a:lnSpc>
                <a:spcPct val="80000"/>
              </a:lnSpc>
              <a:spcBef>
                <a:spcPct val="0"/>
              </a:spcBef>
              <a:buClrTx/>
              <a:buNone/>
              <a:tabLst>
                <a:tab pos="723900" algn="l"/>
              </a:tabLst>
            </a:pPr>
            <a:endParaRPr lang="pl-PL" sz="1600" b="1" dirty="0" smtClean="0">
              <a:latin typeface="+mj-lt"/>
            </a:endParaRPr>
          </a:p>
          <a:p>
            <a:pPr marL="812800" indent="-368300">
              <a:lnSpc>
                <a:spcPct val="80000"/>
              </a:lnSpc>
              <a:spcBef>
                <a:spcPct val="0"/>
              </a:spcBef>
              <a:buClrTx/>
              <a:buNone/>
              <a:tabLst>
                <a:tab pos="723900" algn="l"/>
              </a:tabLst>
            </a:pPr>
            <a:endParaRPr lang="pl-PL" altLang="pl-PL" sz="1600" b="1" dirty="0">
              <a:latin typeface="+mj-lt"/>
            </a:endParaRPr>
          </a:p>
          <a:p>
            <a:pPr marL="812800" indent="-368300" eaLnBrk="0" hangingPunct="0">
              <a:lnSpc>
                <a:spcPct val="80000"/>
              </a:lnSpc>
              <a:spcBef>
                <a:spcPct val="0"/>
              </a:spcBef>
              <a:buClrTx/>
              <a:buFontTx/>
              <a:buNone/>
              <a:tabLst>
                <a:tab pos="723900" algn="l"/>
              </a:tabLst>
            </a:pPr>
            <a:endParaRPr lang="pl-PL" altLang="pl-PL" sz="1800" b="1" dirty="0" smtClean="0">
              <a:latin typeface="Arial" charset="0"/>
            </a:endParaRPr>
          </a:p>
          <a:p>
            <a:pPr marL="444500" indent="0" eaLnBrk="0" hangingPunct="0">
              <a:lnSpc>
                <a:spcPct val="80000"/>
              </a:lnSpc>
              <a:spcBef>
                <a:spcPct val="0"/>
              </a:spcBef>
              <a:buClrTx/>
              <a:buNone/>
              <a:tabLst>
                <a:tab pos="723900" algn="l"/>
              </a:tabLst>
            </a:pPr>
            <a:endParaRPr lang="pl-PL" altLang="pl-PL" sz="14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smtClean="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ctr" eaLnBrk="0" hangingPunct="0">
              <a:lnSpc>
                <a:spcPct val="80000"/>
              </a:lnSpc>
              <a:spcBef>
                <a:spcPct val="0"/>
              </a:spcBef>
              <a:buClrTx/>
              <a:buFontTx/>
              <a:buNone/>
              <a:tabLst>
                <a:tab pos="723900" algn="l"/>
              </a:tabLst>
            </a:pPr>
            <a:endParaRPr lang="pl-PL" altLang="pl-PL" sz="1900" dirty="0">
              <a:latin typeface="Arial" charset="0"/>
            </a:endParaRPr>
          </a:p>
          <a:p>
            <a:pPr marL="812800" indent="-368300" eaLnBrk="0" hangingPunct="0">
              <a:lnSpc>
                <a:spcPct val="80000"/>
              </a:lnSpc>
              <a:spcBef>
                <a:spcPct val="0"/>
              </a:spcBef>
              <a:buClrTx/>
              <a:buFontTx/>
              <a:buNone/>
              <a:tabLst>
                <a:tab pos="723900" algn="l"/>
              </a:tabLst>
            </a:pPr>
            <a:r>
              <a:rPr lang="pl-PL" altLang="pl-PL" sz="1900" dirty="0">
                <a:latin typeface="Arial" charset="0"/>
              </a:rPr>
              <a:t>	</a:t>
            </a:r>
            <a:endParaRPr lang="pl-PL" altLang="pl-PL" sz="800" dirty="0">
              <a:latin typeface="Arial" charset="0"/>
            </a:endParaRPr>
          </a:p>
          <a:p>
            <a:pPr marL="812800" indent="-368300" eaLnBrk="0" hangingPunct="0">
              <a:lnSpc>
                <a:spcPct val="80000"/>
              </a:lnSpc>
              <a:spcBef>
                <a:spcPct val="0"/>
              </a:spcBef>
              <a:buClrTx/>
              <a:buFontTx/>
              <a:buAutoNum type="arabicPeriod"/>
              <a:tabLst>
                <a:tab pos="723900" algn="l"/>
              </a:tabLst>
            </a:pPr>
            <a:endParaRPr lang="pl-PL" altLang="pl-PL" sz="13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300" dirty="0">
              <a:latin typeface="Arial" charset="0"/>
            </a:endParaRPr>
          </a:p>
        </p:txBody>
      </p:sp>
      <p:pic>
        <p:nvPicPr>
          <p:cNvPr id="4101"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2168921"/>
            <a:ext cx="4680520" cy="3510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4409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bwMode="auto">
          <a:xfrm>
            <a:off x="467544" y="1412777"/>
            <a:ext cx="8136904" cy="792087"/>
          </a:xfr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812800" indent="-368300">
              <a:lnSpc>
                <a:spcPct val="80000"/>
              </a:lnSpc>
              <a:spcBef>
                <a:spcPct val="0"/>
              </a:spcBef>
              <a:buClrTx/>
              <a:buNone/>
              <a:tabLst>
                <a:tab pos="723900" algn="l"/>
              </a:tabLst>
            </a:pPr>
            <a:r>
              <a:rPr lang="pl-PL" sz="1600" b="1" dirty="0" smtClean="0"/>
              <a:t>   </a:t>
            </a:r>
            <a:r>
              <a:rPr lang="pl-PL" sz="1600" b="1" dirty="0" err="1" smtClean="0"/>
              <a:t>CONVERIS</a:t>
            </a:r>
            <a:r>
              <a:rPr lang="pl-PL" sz="1600" b="1" dirty="0" smtClean="0"/>
              <a:t> </a:t>
            </a:r>
            <a:r>
              <a:rPr lang="pl-PL" sz="1600" b="1" dirty="0"/>
              <a:t>Sp. z o.o. z </a:t>
            </a:r>
            <a:r>
              <a:rPr lang="pl-PL" sz="1600" b="1" dirty="0" smtClean="0"/>
              <a:t> </a:t>
            </a:r>
            <a:r>
              <a:rPr lang="pl-PL" sz="1600" b="1" dirty="0"/>
              <a:t>Międzyrzecz, ul. 30 Stycznia </a:t>
            </a:r>
            <a:r>
              <a:rPr lang="pl-PL" sz="1600" b="1" dirty="0" smtClean="0"/>
              <a:t>8/1</a:t>
            </a:r>
          </a:p>
          <a:p>
            <a:pPr marL="812800" indent="-368300">
              <a:lnSpc>
                <a:spcPct val="80000"/>
              </a:lnSpc>
              <a:spcBef>
                <a:spcPct val="0"/>
              </a:spcBef>
              <a:buClrTx/>
              <a:buNone/>
              <a:tabLst>
                <a:tab pos="723900" algn="l"/>
              </a:tabLst>
            </a:pPr>
            <a:endParaRPr lang="pl-PL" sz="1200" dirty="0" smtClean="0">
              <a:solidFill>
                <a:srgbClr val="000000"/>
              </a:solidFill>
            </a:endParaRPr>
          </a:p>
          <a:p>
            <a:pPr marL="812800" indent="-368300">
              <a:lnSpc>
                <a:spcPct val="80000"/>
              </a:lnSpc>
              <a:spcBef>
                <a:spcPct val="0"/>
              </a:spcBef>
              <a:buClrTx/>
              <a:buNone/>
              <a:tabLst>
                <a:tab pos="723900" algn="l"/>
              </a:tabLst>
            </a:pPr>
            <a:r>
              <a:rPr lang="pl-PL" sz="1200" dirty="0" smtClean="0">
                <a:solidFill>
                  <a:srgbClr val="000000"/>
                </a:solidFill>
              </a:rPr>
              <a:t>Pożyczka udzielona </a:t>
            </a:r>
            <a:r>
              <a:rPr lang="pl-PL" sz="1200" dirty="0">
                <a:solidFill>
                  <a:srgbClr val="000000"/>
                </a:solidFill>
              </a:rPr>
              <a:t>na okres </a:t>
            </a:r>
            <a:r>
              <a:rPr lang="pl-PL" sz="1200" dirty="0" smtClean="0">
                <a:solidFill>
                  <a:srgbClr val="000000"/>
                </a:solidFill>
              </a:rPr>
              <a:t>60 </a:t>
            </a:r>
            <a:r>
              <a:rPr lang="pl-PL" sz="1200" dirty="0">
                <a:solidFill>
                  <a:srgbClr val="000000"/>
                </a:solidFill>
              </a:rPr>
              <a:t>miesięcy </a:t>
            </a:r>
            <a:r>
              <a:rPr lang="pl-PL" sz="1200" dirty="0" smtClean="0">
                <a:solidFill>
                  <a:srgbClr val="000000"/>
                </a:solidFill>
              </a:rPr>
              <a:t>na </a:t>
            </a:r>
            <a:r>
              <a:rPr lang="pl-PL" sz="1200" dirty="0" smtClean="0"/>
              <a:t>nabycie maszyn i urządzeń oraz zakup  surowców do uruchomienia produkcji wyrobów plastikowych (piaskownice, stołeczki itp.)</a:t>
            </a:r>
          </a:p>
          <a:p>
            <a:pPr marL="812800" indent="-368300">
              <a:lnSpc>
                <a:spcPct val="80000"/>
              </a:lnSpc>
              <a:spcBef>
                <a:spcPct val="0"/>
              </a:spcBef>
              <a:buClrTx/>
              <a:buNone/>
              <a:tabLst>
                <a:tab pos="723900" algn="l"/>
              </a:tabLst>
            </a:pPr>
            <a:endParaRPr lang="pl-PL" sz="1600" b="1" dirty="0" smtClean="0">
              <a:latin typeface="+mj-lt"/>
            </a:endParaRPr>
          </a:p>
          <a:p>
            <a:pPr marL="812800" indent="-368300">
              <a:lnSpc>
                <a:spcPct val="80000"/>
              </a:lnSpc>
              <a:spcBef>
                <a:spcPct val="0"/>
              </a:spcBef>
              <a:buClrTx/>
              <a:buNone/>
              <a:tabLst>
                <a:tab pos="723900" algn="l"/>
              </a:tabLst>
            </a:pPr>
            <a:endParaRPr lang="pl-PL" altLang="pl-PL" sz="1600" b="1" dirty="0">
              <a:latin typeface="+mj-lt"/>
            </a:endParaRPr>
          </a:p>
          <a:p>
            <a:pPr marL="812800" indent="-368300" eaLnBrk="0" hangingPunct="0">
              <a:lnSpc>
                <a:spcPct val="80000"/>
              </a:lnSpc>
              <a:spcBef>
                <a:spcPct val="0"/>
              </a:spcBef>
              <a:buClrTx/>
              <a:buFontTx/>
              <a:buNone/>
              <a:tabLst>
                <a:tab pos="723900" algn="l"/>
              </a:tabLst>
            </a:pPr>
            <a:endParaRPr lang="pl-PL" altLang="pl-PL" sz="1800" b="1" dirty="0" smtClean="0">
              <a:latin typeface="Arial" charset="0"/>
            </a:endParaRPr>
          </a:p>
          <a:p>
            <a:pPr marL="444500" indent="0" eaLnBrk="0" hangingPunct="0">
              <a:lnSpc>
                <a:spcPct val="80000"/>
              </a:lnSpc>
              <a:spcBef>
                <a:spcPct val="0"/>
              </a:spcBef>
              <a:buClrTx/>
              <a:buNone/>
              <a:tabLst>
                <a:tab pos="723900" algn="l"/>
              </a:tabLst>
            </a:pPr>
            <a:endParaRPr lang="pl-PL" altLang="pl-PL" sz="14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ctr" eaLnBrk="0" hangingPunct="0">
              <a:lnSpc>
                <a:spcPct val="80000"/>
              </a:lnSpc>
              <a:spcBef>
                <a:spcPct val="0"/>
              </a:spcBef>
              <a:buClrTx/>
              <a:buFontTx/>
              <a:buNone/>
              <a:tabLst>
                <a:tab pos="723900" algn="l"/>
              </a:tabLst>
            </a:pPr>
            <a:endParaRPr lang="pl-PL" altLang="pl-PL" sz="1900" dirty="0">
              <a:latin typeface="Arial" charset="0"/>
            </a:endParaRPr>
          </a:p>
          <a:p>
            <a:pPr marL="812800" indent="-368300" eaLnBrk="0" hangingPunct="0">
              <a:lnSpc>
                <a:spcPct val="80000"/>
              </a:lnSpc>
              <a:spcBef>
                <a:spcPct val="0"/>
              </a:spcBef>
              <a:buClrTx/>
              <a:buFontTx/>
              <a:buNone/>
              <a:tabLst>
                <a:tab pos="723900" algn="l"/>
              </a:tabLst>
            </a:pPr>
            <a:r>
              <a:rPr lang="pl-PL" altLang="pl-PL" sz="1900" dirty="0">
                <a:latin typeface="Arial" charset="0"/>
              </a:rPr>
              <a:t>	</a:t>
            </a:r>
            <a:endParaRPr lang="pl-PL" altLang="pl-PL" sz="800" dirty="0">
              <a:latin typeface="Arial" charset="0"/>
            </a:endParaRPr>
          </a:p>
          <a:p>
            <a:pPr marL="812800" indent="-368300" eaLnBrk="0" hangingPunct="0">
              <a:lnSpc>
                <a:spcPct val="80000"/>
              </a:lnSpc>
              <a:spcBef>
                <a:spcPct val="0"/>
              </a:spcBef>
              <a:buClrTx/>
              <a:buFontTx/>
              <a:buAutoNum type="arabicPeriod"/>
              <a:tabLst>
                <a:tab pos="723900" algn="l"/>
              </a:tabLst>
            </a:pPr>
            <a:endParaRPr lang="pl-PL" altLang="pl-PL" sz="13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300" dirty="0">
              <a:latin typeface="Arial"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2343348"/>
            <a:ext cx="4464496" cy="34016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38200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zawartości 2"/>
          <p:cNvSpPr>
            <a:spLocks noGrp="1"/>
          </p:cNvSpPr>
          <p:nvPr>
            <p:ph idx="1"/>
          </p:nvPr>
        </p:nvSpPr>
        <p:spPr bwMode="auto">
          <a:xfrm>
            <a:off x="468313" y="1916833"/>
            <a:ext cx="8208143" cy="26642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itchFamily="2" charset="2"/>
              <a:buNone/>
            </a:pPr>
            <a:r>
              <a:rPr lang="pl-PL" sz="4000" dirty="0" smtClean="0">
                <a:solidFill>
                  <a:srgbClr val="002060"/>
                </a:solidFill>
                <a:latin typeface="Calibri" panose="020F0502020204030204" pitchFamily="34" charset="0"/>
              </a:rPr>
              <a:t>DLA ROZPOCZYNAJĄCYCH DZIAŁALNOŚĆ  </a:t>
            </a:r>
          </a:p>
          <a:p>
            <a:pPr algn="ctr">
              <a:buFont typeface="Wingdings" pitchFamily="2" charset="2"/>
              <a:buNone/>
            </a:pPr>
            <a:r>
              <a:rPr lang="pl-PL" sz="4000" dirty="0" smtClean="0">
                <a:solidFill>
                  <a:srgbClr val="002060"/>
                </a:solidFill>
                <a:latin typeface="Calibri" panose="020F0502020204030204" pitchFamily="34" charset="0"/>
              </a:rPr>
              <a:t>MIKROPOŻYCZKI</a:t>
            </a:r>
            <a:endParaRPr lang="pl-PL" sz="2800" b="1" dirty="0" smtClean="0">
              <a:solidFill>
                <a:srgbClr val="002060"/>
              </a:solidFill>
              <a:latin typeface="Calibri" panose="020F0502020204030204" pitchFamily="34" charset="0"/>
            </a:endParaRPr>
          </a:p>
          <a:p>
            <a:pPr algn="ctr">
              <a:buFont typeface="Wingdings" pitchFamily="2" charset="2"/>
              <a:buNone/>
            </a:pPr>
            <a:r>
              <a:rPr lang="pl-PL" sz="4000" i="1" dirty="0" smtClean="0">
                <a:solidFill>
                  <a:srgbClr val="002060"/>
                </a:solidFill>
                <a:latin typeface="Calibri" panose="020F0502020204030204" pitchFamily="34" charset="0"/>
              </a:rPr>
              <a:t>„Dodaj pieniądze do pomysłu”</a:t>
            </a:r>
          </a:p>
          <a:p>
            <a:pPr algn="ctr">
              <a:buFont typeface="Wingdings" pitchFamily="2" charset="2"/>
              <a:buNone/>
            </a:pPr>
            <a:endParaRPr lang="pl-PL" sz="5400" b="1" dirty="0">
              <a:solidFill>
                <a:srgbClr val="002060"/>
              </a:solidFill>
              <a:latin typeface="Lucida Handwriting" pitchFamily="66" charset="0"/>
            </a:endParaRPr>
          </a:p>
          <a:p>
            <a:pPr algn="ctr">
              <a:buFont typeface="Wingdings" pitchFamily="2" charset="2"/>
              <a:buNone/>
            </a:pPr>
            <a:endParaRPr lang="pl-PL" sz="5400" b="1" dirty="0" smtClean="0">
              <a:solidFill>
                <a:srgbClr val="002060"/>
              </a:solidFill>
              <a:latin typeface="Lucida Handwriting" pitchFamily="66" charset="0"/>
            </a:endParaRPr>
          </a:p>
        </p:txBody>
      </p:sp>
      <p:pic>
        <p:nvPicPr>
          <p:cNvPr id="28675"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012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zawartości 2"/>
          <p:cNvSpPr>
            <a:spLocks noGrp="1"/>
          </p:cNvSpPr>
          <p:nvPr>
            <p:ph idx="1"/>
          </p:nvPr>
        </p:nvSpPr>
        <p:spPr bwMode="auto">
          <a:xfrm>
            <a:off x="755576" y="1412776"/>
            <a:ext cx="7560840" cy="47133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itchFamily="2" charset="2"/>
              <a:buNone/>
            </a:pPr>
            <a:r>
              <a:rPr lang="pl-PL" sz="2000" b="1" dirty="0" smtClean="0">
                <a:solidFill>
                  <a:srgbClr val="002060"/>
                </a:solidFill>
                <a:latin typeface="Calibri" panose="020F0502020204030204" pitchFamily="34" charset="0"/>
              </a:rPr>
              <a:t>Projekt 6.2 PO KL</a:t>
            </a:r>
          </a:p>
          <a:p>
            <a:pPr marL="0" indent="0" algn="ctr">
              <a:buClr>
                <a:srgbClr val="002060"/>
              </a:buClr>
              <a:buNone/>
            </a:pPr>
            <a:r>
              <a:rPr lang="pl-PL" sz="2000" b="1" dirty="0" smtClean="0">
                <a:solidFill>
                  <a:srgbClr val="002060"/>
                </a:solidFill>
                <a:latin typeface="Calibri" panose="020F0502020204030204" pitchFamily="34" charset="0"/>
              </a:rPr>
              <a:t>Mikropożyczki na rozpoczęcie działalności gospodarczej</a:t>
            </a:r>
          </a:p>
          <a:p>
            <a:pPr marL="0" indent="0" algn="ctr">
              <a:buClr>
                <a:srgbClr val="002060"/>
              </a:buClr>
              <a:buNone/>
            </a:pPr>
            <a:r>
              <a:rPr lang="pl-PL" sz="2000" b="1" i="1" dirty="0" smtClean="0">
                <a:solidFill>
                  <a:srgbClr val="002060"/>
                </a:solidFill>
                <a:latin typeface="Calibri" panose="020F0502020204030204" pitchFamily="34" charset="0"/>
              </a:rPr>
              <a:t>„Dodaj pieniądze do pomysłu”</a:t>
            </a:r>
          </a:p>
          <a:p>
            <a:pPr marL="0" indent="0">
              <a:buClr>
                <a:srgbClr val="002060"/>
              </a:buClr>
              <a:buNone/>
            </a:pPr>
            <a:endParaRPr lang="pl-PL" sz="1800" i="1" dirty="0" smtClean="0">
              <a:latin typeface="Calibri" panose="020F0502020204030204" pitchFamily="34" charset="0"/>
            </a:endParaRPr>
          </a:p>
          <a:p>
            <a:pPr marL="0" indent="0">
              <a:buClr>
                <a:srgbClr val="002060"/>
              </a:buClr>
              <a:buNone/>
            </a:pPr>
            <a:r>
              <a:rPr lang="pl-PL" sz="1800" dirty="0">
                <a:latin typeface="Calibri" panose="020F0502020204030204" pitchFamily="34" charset="0"/>
              </a:rPr>
              <a:t> </a:t>
            </a:r>
            <a:r>
              <a:rPr lang="pl-PL" sz="1800" dirty="0" smtClean="0">
                <a:latin typeface="Calibri" panose="020F0502020204030204" pitchFamily="34" charset="0"/>
              </a:rPr>
              <a:t>     Projekt realizowano w okresie od 01.07.2013 do 31.12.2015 r.</a:t>
            </a:r>
          </a:p>
          <a:p>
            <a:pPr marL="0" indent="0">
              <a:buClr>
                <a:srgbClr val="002060"/>
              </a:buClr>
              <a:buNone/>
            </a:pPr>
            <a:r>
              <a:rPr lang="pl-PL" sz="1800" dirty="0" smtClean="0">
                <a:latin typeface="Calibri" panose="020F0502020204030204" pitchFamily="34" charset="0"/>
              </a:rPr>
              <a:t>      - wypłacono 60 pożyczek na kwotę 2 233 150 PLN </a:t>
            </a:r>
          </a:p>
          <a:p>
            <a:pPr marL="0" indent="0">
              <a:buClr>
                <a:srgbClr val="002060"/>
              </a:buClr>
              <a:buNone/>
            </a:pPr>
            <a:r>
              <a:rPr lang="pl-PL" sz="1800" dirty="0">
                <a:latin typeface="Calibri" panose="020F0502020204030204" pitchFamily="34" charset="0"/>
              </a:rPr>
              <a:t> </a:t>
            </a:r>
            <a:r>
              <a:rPr lang="pl-PL" sz="1800" dirty="0" smtClean="0">
                <a:latin typeface="Calibri" panose="020F0502020204030204" pitchFamily="34" charset="0"/>
              </a:rPr>
              <a:t>       w tym 23 pożyczki na kwotę 818 000 PLN nowym podmiotom</a:t>
            </a:r>
          </a:p>
          <a:p>
            <a:pPr marL="0" indent="0">
              <a:buClr>
                <a:srgbClr val="002060"/>
              </a:buClr>
              <a:buNone/>
            </a:pPr>
            <a:r>
              <a:rPr lang="pl-PL" sz="1800" dirty="0">
                <a:latin typeface="Calibri" panose="020F0502020204030204" pitchFamily="34" charset="0"/>
              </a:rPr>
              <a:t> </a:t>
            </a:r>
            <a:r>
              <a:rPr lang="pl-PL" sz="1800" dirty="0" smtClean="0">
                <a:latin typeface="Calibri" panose="020F0502020204030204" pitchFamily="34" charset="0"/>
              </a:rPr>
              <a:t>        z subregionu gorzowskiego</a:t>
            </a:r>
            <a:endParaRPr lang="pl-PL" sz="1800" dirty="0">
              <a:latin typeface="Calibri" panose="020F0502020204030204" pitchFamily="34" charset="0"/>
            </a:endParaRPr>
          </a:p>
          <a:p>
            <a:pPr marL="0" indent="0">
              <a:buClr>
                <a:srgbClr val="002060"/>
              </a:buClr>
              <a:buNone/>
            </a:pPr>
            <a:endParaRPr lang="pl-PL" sz="2000" b="1" dirty="0" smtClean="0"/>
          </a:p>
          <a:p>
            <a:pPr marL="0" indent="0" algn="ctr">
              <a:buClr>
                <a:srgbClr val="002060"/>
              </a:buClr>
              <a:buNone/>
            </a:pPr>
            <a:r>
              <a:rPr lang="pl-PL" sz="1100" i="1" dirty="0" smtClean="0"/>
              <a:t>Projekt realizowany w ramach działania </a:t>
            </a:r>
            <a:r>
              <a:rPr lang="pl-PL" sz="1100" b="1" i="1" dirty="0" smtClean="0"/>
              <a:t>6.2 </a:t>
            </a:r>
            <a:r>
              <a:rPr lang="pl-PL" sz="1100" i="1" dirty="0" smtClean="0"/>
              <a:t>Wsparcie oraz promocja przedsiębiorczości i samozatrudnienia </a:t>
            </a:r>
            <a:r>
              <a:rPr lang="pl-PL" sz="1100" b="1" i="1" dirty="0" smtClean="0"/>
              <a:t>Programu Operacyjnego Kapitał Ludzki </a:t>
            </a:r>
            <a:r>
              <a:rPr lang="pl-PL" sz="1100" i="1" dirty="0" smtClean="0"/>
              <a:t>(PO KL)</a:t>
            </a:r>
            <a:endParaRPr lang="pl-PL" sz="1100" b="1" i="1" dirty="0" smtClean="0"/>
          </a:p>
          <a:p>
            <a:pPr>
              <a:buClr>
                <a:srgbClr val="002060"/>
              </a:buClr>
              <a:buFont typeface="Wingdings" pitchFamily="2" charset="2"/>
              <a:buChar char="Ø"/>
            </a:pPr>
            <a:endParaRPr lang="pl-PL" sz="2000" b="1" dirty="0" smtClean="0"/>
          </a:p>
          <a:p>
            <a:pPr>
              <a:buFont typeface="Wingdings" pitchFamily="2" charset="2"/>
              <a:buNone/>
            </a:pPr>
            <a:endParaRPr lang="pl-PL" sz="900" dirty="0" smtClean="0"/>
          </a:p>
        </p:txBody>
      </p:sp>
      <p:pic>
        <p:nvPicPr>
          <p:cNvPr id="9219"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5" descr="C:\Documents and Settings\ARR\Pulpit\DOKUMENTY\LFP\3. REKLAMA I PROMOCJA\4. LOGOTYPY LFP\Logotypy PO KL\pasek_kolor_bez napisów.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350" y="4941888"/>
            <a:ext cx="6584950"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73162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Symbol zastępczy zawartości 2"/>
          <p:cNvSpPr>
            <a:spLocks noGrp="1"/>
          </p:cNvSpPr>
          <p:nvPr>
            <p:ph idx="1"/>
          </p:nvPr>
        </p:nvSpPr>
        <p:spPr bwMode="auto">
          <a:xfrm>
            <a:off x="683569" y="1556793"/>
            <a:ext cx="7776864" cy="410445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itchFamily="2" charset="2"/>
              <a:buNone/>
            </a:pPr>
            <a:r>
              <a:rPr lang="pl-PL" sz="2000" b="1" dirty="0" smtClean="0">
                <a:solidFill>
                  <a:srgbClr val="002060"/>
                </a:solidFill>
                <a:latin typeface="Calibri" panose="020F0502020204030204" pitchFamily="34" charset="0"/>
              </a:rPr>
              <a:t>Mikropożyczki </a:t>
            </a:r>
            <a:r>
              <a:rPr lang="pl-PL" sz="2000" b="1" dirty="0">
                <a:solidFill>
                  <a:srgbClr val="002060"/>
                </a:solidFill>
                <a:latin typeface="Calibri" panose="020F0502020204030204" pitchFamily="34" charset="0"/>
              </a:rPr>
              <a:t> </a:t>
            </a:r>
            <a:r>
              <a:rPr lang="pl-PL" sz="2000" b="1" dirty="0" smtClean="0">
                <a:solidFill>
                  <a:srgbClr val="002060"/>
                </a:solidFill>
                <a:latin typeface="Calibri" panose="020F0502020204030204" pitchFamily="34" charset="0"/>
              </a:rPr>
              <a:t>6.2</a:t>
            </a:r>
          </a:p>
          <a:p>
            <a:pPr algn="ctr">
              <a:buFont typeface="Wingdings" pitchFamily="2" charset="2"/>
              <a:buNone/>
            </a:pPr>
            <a:r>
              <a:rPr lang="pl-PL" sz="2000" b="1" i="1" dirty="0" smtClean="0">
                <a:solidFill>
                  <a:srgbClr val="002060"/>
                </a:solidFill>
                <a:latin typeface="Calibri" panose="020F0502020204030204" pitchFamily="34" charset="0"/>
              </a:rPr>
              <a:t>„Dodaj pieniądze do pomysłu”</a:t>
            </a:r>
          </a:p>
          <a:p>
            <a:pPr algn="ctr">
              <a:buFont typeface="Wingdings" pitchFamily="2" charset="2"/>
              <a:buNone/>
            </a:pPr>
            <a:r>
              <a:rPr lang="pl-PL" sz="2000" dirty="0" smtClean="0">
                <a:latin typeface="Calibri" panose="020F0502020204030204" pitchFamily="34" charset="0"/>
              </a:rPr>
              <a:t>Projekt w okresie monitorowania od 1.01.2016 roku.</a:t>
            </a:r>
          </a:p>
          <a:p>
            <a:pPr algn="ctr">
              <a:buFont typeface="Wingdings" pitchFamily="2" charset="2"/>
              <a:buNone/>
            </a:pPr>
            <a:r>
              <a:rPr lang="pl-PL" sz="2000" dirty="0" smtClean="0">
                <a:latin typeface="Calibri" panose="020F0502020204030204" pitchFamily="34" charset="0"/>
              </a:rPr>
              <a:t>Pożyczki udzielane są:</a:t>
            </a:r>
          </a:p>
          <a:p>
            <a:pPr>
              <a:buClr>
                <a:srgbClr val="002060"/>
              </a:buClr>
              <a:buFont typeface="Arial" panose="020B0604020202020204" pitchFamily="34" charset="0"/>
              <a:buChar char="•"/>
            </a:pPr>
            <a:r>
              <a:rPr lang="pl-PL" sz="1800" dirty="0" smtClean="0">
                <a:latin typeface="Calibri" panose="020F0502020204030204" pitchFamily="34" charset="0"/>
              </a:rPr>
              <a:t>do wysokości </a:t>
            </a:r>
            <a:r>
              <a:rPr lang="pl-PL" sz="1800" b="1" dirty="0" smtClean="0">
                <a:latin typeface="Calibri" panose="020F0502020204030204" pitchFamily="34" charset="0"/>
              </a:rPr>
              <a:t>50 000,- zł,</a:t>
            </a:r>
          </a:p>
          <a:p>
            <a:pPr>
              <a:buClr>
                <a:srgbClr val="002060"/>
              </a:buClr>
              <a:buFont typeface="Arial" panose="020B0604020202020204" pitchFamily="34" charset="0"/>
              <a:buChar char="•"/>
            </a:pPr>
            <a:r>
              <a:rPr lang="pl-PL" sz="1800" dirty="0">
                <a:latin typeface="Calibri" panose="020F0502020204030204" pitchFamily="34" charset="0"/>
              </a:rPr>
              <a:t>n</a:t>
            </a:r>
            <a:r>
              <a:rPr lang="pl-PL" sz="1800" dirty="0" smtClean="0">
                <a:latin typeface="Calibri" panose="020F0502020204030204" pitchFamily="34" charset="0"/>
              </a:rPr>
              <a:t>a okres spłaty do </a:t>
            </a:r>
            <a:r>
              <a:rPr lang="pl-PL" sz="1800" b="1" dirty="0" smtClean="0">
                <a:latin typeface="Calibri" panose="020F0502020204030204" pitchFamily="34" charset="0"/>
              </a:rPr>
              <a:t>5 lat,</a:t>
            </a:r>
            <a:endParaRPr lang="pl-PL" sz="1800" dirty="0" smtClean="0">
              <a:latin typeface="Calibri" panose="020F0502020204030204" pitchFamily="34" charset="0"/>
            </a:endParaRPr>
          </a:p>
          <a:p>
            <a:pPr>
              <a:buClr>
                <a:srgbClr val="002060"/>
              </a:buClr>
              <a:buFont typeface="Arial" panose="020B0604020202020204" pitchFamily="34" charset="0"/>
              <a:buChar char="•"/>
            </a:pPr>
            <a:r>
              <a:rPr lang="pl-PL" sz="1800" dirty="0" smtClean="0">
                <a:latin typeface="Calibri" panose="020F0502020204030204" pitchFamily="34" charset="0"/>
              </a:rPr>
              <a:t>oprocentowanie preferencyjne </a:t>
            </a:r>
            <a:r>
              <a:rPr lang="pl-PL" sz="1800" b="1" dirty="0" smtClean="0">
                <a:latin typeface="Calibri" panose="020F0502020204030204" pitchFamily="34" charset="0"/>
              </a:rPr>
              <a:t>2% </a:t>
            </a:r>
            <a:r>
              <a:rPr lang="pl-PL" sz="1800" dirty="0" smtClean="0">
                <a:latin typeface="Calibri" panose="020F0502020204030204" pitchFamily="34" charset="0"/>
              </a:rPr>
              <a:t>w skali roku,</a:t>
            </a:r>
          </a:p>
          <a:p>
            <a:pPr>
              <a:buClr>
                <a:srgbClr val="002060"/>
              </a:buClr>
              <a:buFont typeface="Arial" panose="020B0604020202020204" pitchFamily="34" charset="0"/>
              <a:buChar char="•"/>
            </a:pPr>
            <a:r>
              <a:rPr lang="pl-PL" sz="1800" dirty="0" smtClean="0">
                <a:latin typeface="Calibri" panose="020F0502020204030204" pitchFamily="34" charset="0"/>
              </a:rPr>
              <a:t>karencja w spłatach rat kapitałowych </a:t>
            </a:r>
            <a:r>
              <a:rPr lang="pl-PL" sz="1800" b="1" dirty="0" smtClean="0">
                <a:latin typeface="Calibri" panose="020F0502020204030204" pitchFamily="34" charset="0"/>
              </a:rPr>
              <a:t>do 12 m-cy,</a:t>
            </a:r>
          </a:p>
          <a:p>
            <a:pPr>
              <a:buClr>
                <a:srgbClr val="002060"/>
              </a:buClr>
              <a:buFont typeface="Arial" panose="020B0604020202020204" pitchFamily="34" charset="0"/>
              <a:buChar char="•"/>
            </a:pPr>
            <a:r>
              <a:rPr lang="pl-PL" sz="1800" dirty="0">
                <a:latin typeface="Calibri" panose="020F0502020204030204" pitchFamily="34" charset="0"/>
              </a:rPr>
              <a:t>b</a:t>
            </a:r>
            <a:r>
              <a:rPr lang="pl-PL" sz="1800" dirty="0" smtClean="0">
                <a:latin typeface="Calibri" panose="020F0502020204030204" pitchFamily="34" charset="0"/>
              </a:rPr>
              <a:t>ez udziału wkładu własnego,</a:t>
            </a:r>
          </a:p>
          <a:p>
            <a:pPr>
              <a:buClr>
                <a:srgbClr val="002060"/>
              </a:buClr>
              <a:buFont typeface="Arial" panose="020B0604020202020204" pitchFamily="34" charset="0"/>
              <a:buChar char="•"/>
            </a:pPr>
            <a:r>
              <a:rPr lang="pl-PL" sz="1800" dirty="0">
                <a:latin typeface="Calibri" panose="020F0502020204030204" pitchFamily="34" charset="0"/>
              </a:rPr>
              <a:t>b</a:t>
            </a:r>
            <a:r>
              <a:rPr lang="pl-PL" sz="1800" dirty="0" smtClean="0">
                <a:latin typeface="Calibri" panose="020F0502020204030204" pitchFamily="34" charset="0"/>
              </a:rPr>
              <a:t>ez dodatkowych opłat i prowizji, </a:t>
            </a:r>
          </a:p>
          <a:p>
            <a:pPr>
              <a:buClr>
                <a:srgbClr val="002060"/>
              </a:buClr>
              <a:buFont typeface="Arial" panose="020B0604020202020204" pitchFamily="34" charset="0"/>
              <a:buChar char="•"/>
            </a:pPr>
            <a:r>
              <a:rPr lang="pl-PL" sz="1800" dirty="0" smtClean="0">
                <a:latin typeface="Calibri" panose="020F0502020204030204" pitchFamily="34" charset="0"/>
              </a:rPr>
              <a:t>wymagane 100% zabezpieczenie pożyczki.</a:t>
            </a:r>
          </a:p>
          <a:p>
            <a:pPr>
              <a:buClr>
                <a:srgbClr val="002060"/>
              </a:buClr>
              <a:buFont typeface="Wingdings" pitchFamily="2" charset="2"/>
              <a:buChar char="Ø"/>
            </a:pPr>
            <a:endParaRPr lang="pl-PL" sz="2400" dirty="0" smtClean="0"/>
          </a:p>
          <a:p>
            <a:pPr>
              <a:buFont typeface="Wingdings" pitchFamily="2" charset="2"/>
              <a:buNone/>
            </a:pPr>
            <a:endParaRPr lang="pl-PL" dirty="0" smtClean="0"/>
          </a:p>
        </p:txBody>
      </p:sp>
    </p:spTree>
    <p:extLst>
      <p:ext uri="{BB962C8B-B14F-4D97-AF65-F5344CB8AC3E}">
        <p14:creationId xmlns="" xmlns:p14="http://schemas.microsoft.com/office/powerpoint/2010/main" val="3681180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Symbol zastępczy zawartości 2"/>
          <p:cNvSpPr>
            <a:spLocks noGrp="1"/>
          </p:cNvSpPr>
          <p:nvPr>
            <p:ph idx="1"/>
          </p:nvPr>
        </p:nvSpPr>
        <p:spPr bwMode="auto">
          <a:xfrm>
            <a:off x="971601" y="1484784"/>
            <a:ext cx="7560840" cy="464137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itchFamily="2" charset="2"/>
              <a:buNone/>
            </a:pPr>
            <a:r>
              <a:rPr lang="pl-PL" sz="2400" b="1" dirty="0" smtClean="0">
                <a:solidFill>
                  <a:srgbClr val="002060"/>
                </a:solidFill>
                <a:latin typeface="Calibri" panose="020F0502020204030204" pitchFamily="34" charset="0"/>
              </a:rPr>
              <a:t>Dla kogo mikropożyczki ?</a:t>
            </a:r>
          </a:p>
          <a:p>
            <a:pPr algn="ctr">
              <a:buFont typeface="Wingdings" pitchFamily="2" charset="2"/>
              <a:buNone/>
            </a:pPr>
            <a:endParaRPr lang="pl-PL" sz="2400" b="1" dirty="0" smtClean="0">
              <a:solidFill>
                <a:srgbClr val="002060"/>
              </a:solidFill>
              <a:latin typeface="Calibri" panose="020F0502020204030204" pitchFamily="34" charset="0"/>
            </a:endParaRPr>
          </a:p>
          <a:p>
            <a:pPr>
              <a:buFont typeface="Wingdings" pitchFamily="2" charset="2"/>
              <a:buNone/>
            </a:pPr>
            <a:r>
              <a:rPr lang="pl-PL" sz="2000" b="1" dirty="0" smtClean="0">
                <a:latin typeface="Calibri" panose="020F0502020204030204" pitchFamily="34" charset="0"/>
              </a:rPr>
              <a:t>dla osób zamierzających rozpocząć działalność gospodarczą:</a:t>
            </a:r>
          </a:p>
          <a:p>
            <a:pPr>
              <a:buFont typeface="Wingdings" pitchFamily="2" charset="2"/>
              <a:buNone/>
            </a:pPr>
            <a:endParaRPr lang="pl-PL" sz="2000" dirty="0" smtClean="0">
              <a:latin typeface="Calibri" panose="020F0502020204030204" pitchFamily="34" charset="0"/>
            </a:endParaRPr>
          </a:p>
          <a:p>
            <a:pPr>
              <a:buClr>
                <a:srgbClr val="002060"/>
              </a:buClr>
              <a:buFont typeface="Arial" panose="020B0604020202020204" pitchFamily="34" charset="0"/>
              <a:buChar char="•"/>
            </a:pPr>
            <a:r>
              <a:rPr lang="pl-PL" sz="2000" dirty="0">
                <a:latin typeface="Calibri" panose="020F0502020204030204" pitchFamily="34" charset="0"/>
              </a:rPr>
              <a:t>z</a:t>
            </a:r>
            <a:r>
              <a:rPr lang="pl-PL" sz="2000" dirty="0" smtClean="0">
                <a:latin typeface="Calibri" panose="020F0502020204030204" pitchFamily="34" charset="0"/>
              </a:rPr>
              <a:t>atrudnionych na podstawie stosunku pracy,</a:t>
            </a:r>
          </a:p>
          <a:p>
            <a:pPr>
              <a:buClr>
                <a:srgbClr val="002060"/>
              </a:buClr>
              <a:buFont typeface="Arial" panose="020B0604020202020204" pitchFamily="34" charset="0"/>
              <a:buChar char="•"/>
            </a:pPr>
            <a:r>
              <a:rPr lang="pl-PL" sz="2000" dirty="0">
                <a:latin typeface="Calibri" panose="020F0502020204030204" pitchFamily="34" charset="0"/>
              </a:rPr>
              <a:t>p</a:t>
            </a:r>
            <a:r>
              <a:rPr lang="pl-PL" sz="2000" dirty="0" smtClean="0">
                <a:latin typeface="Calibri" panose="020F0502020204030204" pitchFamily="34" charset="0"/>
              </a:rPr>
              <a:t>racowników naukowych,</a:t>
            </a:r>
          </a:p>
          <a:p>
            <a:pPr>
              <a:buClr>
                <a:srgbClr val="002060"/>
              </a:buClr>
              <a:buFont typeface="Arial" panose="020B0604020202020204" pitchFamily="34" charset="0"/>
              <a:buChar char="•"/>
            </a:pPr>
            <a:r>
              <a:rPr lang="pl-PL" sz="2000" dirty="0" smtClean="0">
                <a:latin typeface="Calibri" panose="020F0502020204030204" pitchFamily="34" charset="0"/>
              </a:rPr>
              <a:t>studentów,</a:t>
            </a:r>
          </a:p>
          <a:p>
            <a:pPr>
              <a:buClr>
                <a:srgbClr val="002060"/>
              </a:buClr>
              <a:buFont typeface="Arial" panose="020B0604020202020204" pitchFamily="34" charset="0"/>
              <a:buChar char="•"/>
            </a:pPr>
            <a:r>
              <a:rPr lang="pl-PL" sz="2000" dirty="0">
                <a:latin typeface="Calibri" panose="020F0502020204030204" pitchFamily="34" charset="0"/>
              </a:rPr>
              <a:t>a</a:t>
            </a:r>
            <a:r>
              <a:rPr lang="pl-PL" sz="2000" dirty="0" smtClean="0">
                <a:latin typeface="Calibri" panose="020F0502020204030204" pitchFamily="34" charset="0"/>
              </a:rPr>
              <a:t>bsolwentów,</a:t>
            </a:r>
            <a:endParaRPr lang="pl-PL" sz="2000" dirty="0">
              <a:latin typeface="Calibri" panose="020F0502020204030204" pitchFamily="34" charset="0"/>
            </a:endParaRPr>
          </a:p>
          <a:p>
            <a:pPr>
              <a:buClr>
                <a:srgbClr val="002060"/>
              </a:buClr>
              <a:buFont typeface="Arial" panose="020B0604020202020204" pitchFamily="34" charset="0"/>
              <a:buChar char="•"/>
            </a:pPr>
            <a:r>
              <a:rPr lang="pl-PL" sz="2000" dirty="0">
                <a:latin typeface="Calibri" panose="020F0502020204030204" pitchFamily="34" charset="0"/>
              </a:rPr>
              <a:t>b</a:t>
            </a:r>
            <a:r>
              <a:rPr lang="pl-PL" sz="2000" dirty="0" smtClean="0">
                <a:latin typeface="Calibri" panose="020F0502020204030204" pitchFamily="34" charset="0"/>
              </a:rPr>
              <a:t>ezrobotnych.</a:t>
            </a:r>
          </a:p>
          <a:p>
            <a:pPr>
              <a:buClr>
                <a:srgbClr val="002060"/>
              </a:buClr>
              <a:buFont typeface="Wingdings" pitchFamily="2" charset="2"/>
              <a:buChar char="Ø"/>
            </a:pPr>
            <a:endParaRPr lang="pl-PL" sz="2400" dirty="0" smtClean="0"/>
          </a:p>
          <a:p>
            <a:pPr>
              <a:buFont typeface="Wingdings" pitchFamily="2" charset="2"/>
              <a:buNone/>
            </a:pPr>
            <a:endParaRPr lang="pl-PL" dirty="0" smtClean="0"/>
          </a:p>
        </p:txBody>
      </p:sp>
    </p:spTree>
    <p:extLst>
      <p:ext uri="{BB962C8B-B14F-4D97-AF65-F5344CB8AC3E}">
        <p14:creationId xmlns="" xmlns:p14="http://schemas.microsoft.com/office/powerpoint/2010/main" val="3681180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zawartości 2"/>
          <p:cNvSpPr>
            <a:spLocks noGrp="1"/>
          </p:cNvSpPr>
          <p:nvPr>
            <p:ph idx="1"/>
          </p:nvPr>
        </p:nvSpPr>
        <p:spPr bwMode="auto">
          <a:xfrm>
            <a:off x="468312" y="1988840"/>
            <a:ext cx="8352159" cy="331236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itchFamily="2" charset="2"/>
              <a:buNone/>
            </a:pPr>
            <a:r>
              <a:rPr lang="pl-PL" sz="3600" b="1" dirty="0" smtClean="0">
                <a:solidFill>
                  <a:srgbClr val="002060"/>
                </a:solidFill>
                <a:latin typeface="Calibri" panose="020F0502020204030204" pitchFamily="34" charset="0"/>
              </a:rPr>
              <a:t>NOWE BIZNESY </a:t>
            </a:r>
          </a:p>
          <a:p>
            <a:pPr algn="ctr">
              <a:buFont typeface="Wingdings" pitchFamily="2" charset="2"/>
              <a:buNone/>
            </a:pPr>
            <a:r>
              <a:rPr lang="pl-PL" sz="3600" b="1" dirty="0" smtClean="0">
                <a:solidFill>
                  <a:srgbClr val="002060"/>
                </a:solidFill>
                <a:latin typeface="Calibri" panose="020F0502020204030204" pitchFamily="34" charset="0"/>
              </a:rPr>
              <a:t>W PROJEKCIE</a:t>
            </a:r>
          </a:p>
          <a:p>
            <a:pPr algn="ctr">
              <a:buFont typeface="Wingdings" pitchFamily="2" charset="2"/>
              <a:buNone/>
            </a:pPr>
            <a:r>
              <a:rPr lang="pl-PL" sz="3600" b="1" i="1" dirty="0" smtClean="0">
                <a:solidFill>
                  <a:srgbClr val="002060"/>
                </a:solidFill>
                <a:latin typeface="Calibri" panose="020F0502020204030204" pitchFamily="34" charset="0"/>
              </a:rPr>
              <a:t>„Dodaj pieniądze do pomysłu”</a:t>
            </a:r>
          </a:p>
          <a:p>
            <a:pPr algn="ctr">
              <a:buFont typeface="Wingdings" pitchFamily="2" charset="2"/>
              <a:buNone/>
            </a:pPr>
            <a:r>
              <a:rPr lang="pl-PL" sz="2800" b="1" dirty="0" smtClean="0">
                <a:solidFill>
                  <a:srgbClr val="002060"/>
                </a:solidFill>
                <a:latin typeface="+mj-lt"/>
              </a:rPr>
              <a:t> </a:t>
            </a:r>
          </a:p>
          <a:p>
            <a:pPr algn="ctr">
              <a:buFont typeface="Wingdings" pitchFamily="2" charset="2"/>
              <a:buNone/>
            </a:pPr>
            <a:endParaRPr lang="pl-PL" sz="2800" b="1" dirty="0" smtClean="0">
              <a:solidFill>
                <a:srgbClr val="002060"/>
              </a:solidFill>
              <a:latin typeface="+mj-lt"/>
            </a:endParaRPr>
          </a:p>
          <a:p>
            <a:pPr algn="ctr">
              <a:buFont typeface="Wingdings" pitchFamily="2" charset="2"/>
              <a:buNone/>
            </a:pPr>
            <a:endParaRPr lang="pl-PL" sz="5400" b="1" dirty="0">
              <a:solidFill>
                <a:srgbClr val="002060"/>
              </a:solidFill>
              <a:latin typeface="Lucida Handwriting" pitchFamily="66" charset="0"/>
            </a:endParaRPr>
          </a:p>
          <a:p>
            <a:pPr algn="ctr">
              <a:buFont typeface="Wingdings" pitchFamily="2" charset="2"/>
              <a:buNone/>
            </a:pPr>
            <a:endParaRPr lang="pl-PL" sz="5400" b="1" dirty="0" smtClean="0">
              <a:solidFill>
                <a:srgbClr val="002060"/>
              </a:solidFill>
              <a:latin typeface="Lucida Handwriting" pitchFamily="66" charset="0"/>
            </a:endParaRPr>
          </a:p>
        </p:txBody>
      </p:sp>
      <p:pic>
        <p:nvPicPr>
          <p:cNvPr id="28675"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6005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a 9"/>
          <p:cNvSpPr>
            <a:spLocks noChangeArrowheads="1"/>
          </p:cNvSpPr>
          <p:nvPr/>
        </p:nvSpPr>
        <p:spPr bwMode="auto">
          <a:xfrm>
            <a:off x="395288" y="3357563"/>
            <a:ext cx="2016125" cy="1008062"/>
          </a:xfrm>
          <a:prstGeom prst="ellipse">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defRPr/>
            </a:pPr>
            <a:r>
              <a:rPr lang="pl-PL" sz="2300" b="1" dirty="0">
                <a:latin typeface="Calibri" panose="020F0502020204030204" pitchFamily="34" charset="0"/>
              </a:rPr>
              <a:t>kapitał </a:t>
            </a:r>
          </a:p>
          <a:p>
            <a:pPr algn="ctr">
              <a:defRPr/>
            </a:pPr>
            <a:r>
              <a:rPr lang="pl-PL" sz="2300" b="1" dirty="0">
                <a:latin typeface="Calibri" panose="020F0502020204030204" pitchFamily="34" charset="0"/>
              </a:rPr>
              <a:t>3,7 mln</a:t>
            </a:r>
          </a:p>
        </p:txBody>
      </p:sp>
      <p:pic>
        <p:nvPicPr>
          <p:cNvPr id="4101" name="Picture 4"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Elipsa 5"/>
          <p:cNvSpPr>
            <a:spLocks noChangeArrowheads="1"/>
          </p:cNvSpPr>
          <p:nvPr/>
        </p:nvSpPr>
        <p:spPr bwMode="auto">
          <a:xfrm>
            <a:off x="251520" y="1490457"/>
            <a:ext cx="2952576" cy="1152525"/>
          </a:xfrm>
          <a:prstGeom prst="ellipse">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defRPr/>
            </a:pPr>
            <a:r>
              <a:rPr lang="pl-PL" b="1" dirty="0">
                <a:latin typeface="Calibri" panose="020F0502020204030204" pitchFamily="34" charset="0"/>
              </a:rPr>
              <a:t>2005 rok</a:t>
            </a:r>
          </a:p>
          <a:p>
            <a:pPr algn="ctr">
              <a:defRPr/>
            </a:pPr>
            <a:r>
              <a:rPr lang="pl-PL" sz="1600" dirty="0">
                <a:latin typeface="Calibri" panose="020F0502020204030204" pitchFamily="34" charset="0"/>
              </a:rPr>
              <a:t>pierwsze pożyczki</a:t>
            </a:r>
          </a:p>
        </p:txBody>
      </p:sp>
      <p:sp>
        <p:nvSpPr>
          <p:cNvPr id="4100" name="Elipsa 7"/>
          <p:cNvSpPr>
            <a:spLocks noChangeArrowheads="1"/>
          </p:cNvSpPr>
          <p:nvPr/>
        </p:nvSpPr>
        <p:spPr bwMode="auto">
          <a:xfrm>
            <a:off x="5580063" y="1557338"/>
            <a:ext cx="2879725" cy="1008062"/>
          </a:xfrm>
          <a:prstGeom prst="ellipse">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defRPr/>
            </a:pPr>
            <a:r>
              <a:rPr lang="pl-PL" b="1" dirty="0" smtClean="0">
                <a:latin typeface="Calibri" panose="020F0502020204030204" pitchFamily="34" charset="0"/>
              </a:rPr>
              <a:t>2016 </a:t>
            </a:r>
            <a:r>
              <a:rPr lang="pl-PL" b="1" dirty="0">
                <a:latin typeface="Calibri" panose="020F0502020204030204" pitchFamily="34" charset="0"/>
              </a:rPr>
              <a:t>rok</a:t>
            </a:r>
            <a:endParaRPr lang="pl-PL" sz="1600" dirty="0">
              <a:latin typeface="Calibri" panose="020F0502020204030204" pitchFamily="34" charset="0"/>
            </a:endParaRPr>
          </a:p>
          <a:p>
            <a:pPr algn="ctr">
              <a:defRPr/>
            </a:pPr>
            <a:endParaRPr lang="pl-PL" b="1" dirty="0"/>
          </a:p>
        </p:txBody>
      </p:sp>
      <p:sp>
        <p:nvSpPr>
          <p:cNvPr id="2" name="Elipsa 9"/>
          <p:cNvSpPr>
            <a:spLocks noChangeArrowheads="1"/>
          </p:cNvSpPr>
          <p:nvPr/>
        </p:nvSpPr>
        <p:spPr bwMode="auto">
          <a:xfrm>
            <a:off x="6084168" y="2642982"/>
            <a:ext cx="2952328" cy="1865518"/>
          </a:xfrm>
          <a:prstGeom prst="ellipse">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defRPr/>
            </a:pPr>
            <a:r>
              <a:rPr lang="pl-PL" sz="2000" b="1" dirty="0">
                <a:latin typeface="Calibri" panose="020F0502020204030204" pitchFamily="34" charset="0"/>
              </a:rPr>
              <a:t>kapitał </a:t>
            </a:r>
            <a:endParaRPr lang="pl-PL" sz="2000" b="1" dirty="0" smtClean="0">
              <a:latin typeface="Calibri" panose="020F0502020204030204" pitchFamily="34" charset="0"/>
            </a:endParaRPr>
          </a:p>
          <a:p>
            <a:pPr algn="ctr">
              <a:defRPr/>
            </a:pPr>
            <a:r>
              <a:rPr lang="pl-PL" sz="2000" b="1" dirty="0" smtClean="0">
                <a:latin typeface="Calibri" panose="020F0502020204030204" pitchFamily="34" charset="0"/>
              </a:rPr>
              <a:t>29,15 mln </a:t>
            </a:r>
          </a:p>
          <a:p>
            <a:pPr algn="ctr">
              <a:defRPr/>
            </a:pPr>
            <a:r>
              <a:rPr lang="pl-PL" sz="2000" b="1" dirty="0" smtClean="0">
                <a:latin typeface="Calibri" panose="020F0502020204030204" pitchFamily="34" charset="0"/>
              </a:rPr>
              <a:t>w tym 16,25 mln LRPO</a:t>
            </a:r>
          </a:p>
          <a:p>
            <a:pPr algn="ctr">
              <a:defRPr/>
            </a:pPr>
            <a:endParaRPr lang="pl-PL" sz="1600" b="1" dirty="0"/>
          </a:p>
        </p:txBody>
      </p:sp>
      <p:sp>
        <p:nvSpPr>
          <p:cNvPr id="4102" name="Elipsa 10"/>
          <p:cNvSpPr>
            <a:spLocks noChangeArrowheads="1"/>
          </p:cNvSpPr>
          <p:nvPr/>
        </p:nvSpPr>
        <p:spPr bwMode="auto">
          <a:xfrm>
            <a:off x="539750" y="4365625"/>
            <a:ext cx="7777163" cy="1367631"/>
          </a:xfrm>
          <a:prstGeom prst="ellipse">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defRPr/>
            </a:pPr>
            <a:r>
              <a:rPr lang="pl-PL" sz="1800" b="1" dirty="0">
                <a:latin typeface="Calibri" panose="020F0502020204030204" pitchFamily="34" charset="0"/>
              </a:rPr>
              <a:t>wsparcie dla </a:t>
            </a:r>
            <a:r>
              <a:rPr lang="pl-PL" sz="1800" b="1" dirty="0" smtClean="0">
                <a:latin typeface="Calibri" panose="020F0502020204030204" pitchFamily="34" charset="0"/>
              </a:rPr>
              <a:t>mikro, </a:t>
            </a:r>
            <a:r>
              <a:rPr lang="pl-PL" sz="1800" b="1" dirty="0">
                <a:latin typeface="Calibri" panose="020F0502020204030204" pitchFamily="34" charset="0"/>
              </a:rPr>
              <a:t>małych </a:t>
            </a:r>
          </a:p>
          <a:p>
            <a:pPr algn="ctr">
              <a:defRPr/>
            </a:pPr>
            <a:r>
              <a:rPr lang="pl-PL" sz="1800" b="1" dirty="0">
                <a:latin typeface="Calibri" panose="020F0502020204030204" pitchFamily="34" charset="0"/>
              </a:rPr>
              <a:t>i średnich </a:t>
            </a:r>
            <a:r>
              <a:rPr lang="pl-PL" sz="1800" b="1" dirty="0" smtClean="0">
                <a:latin typeface="Calibri" panose="020F0502020204030204" pitchFamily="34" charset="0"/>
              </a:rPr>
              <a:t>przedsiębiorstw oraz osób zamierzających rozpocząć działalność gospodarczą w naszym regionie</a:t>
            </a:r>
            <a:endParaRPr lang="pl-PL" sz="1800" dirty="0">
              <a:latin typeface="Calibri" panose="020F0502020204030204" pitchFamily="34" charset="0"/>
            </a:endParaRPr>
          </a:p>
        </p:txBody>
      </p:sp>
      <p:sp>
        <p:nvSpPr>
          <p:cNvPr id="4103" name="Schemat blokowy: łącznik 11"/>
          <p:cNvSpPr>
            <a:spLocks noChangeArrowheads="1"/>
          </p:cNvSpPr>
          <p:nvPr/>
        </p:nvSpPr>
        <p:spPr bwMode="auto">
          <a:xfrm>
            <a:off x="1908175" y="1916113"/>
            <a:ext cx="4824413" cy="2592387"/>
          </a:xfrm>
          <a:prstGeom prst="flowChartConnector">
            <a:avLst/>
          </a:prstGeom>
          <a:ln>
            <a:solidFill>
              <a:schemeClr val="tx1"/>
            </a:solidFill>
            <a:prstDash val="soli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defRPr/>
            </a:pPr>
            <a:r>
              <a:rPr lang="pl-PL" sz="3600" b="1" dirty="0">
                <a:latin typeface="Calibri" panose="020F0502020204030204" pitchFamily="34" charset="0"/>
              </a:rPr>
              <a:t>Lubuski </a:t>
            </a:r>
          </a:p>
          <a:p>
            <a:pPr algn="ctr">
              <a:defRPr/>
            </a:pPr>
            <a:r>
              <a:rPr lang="pl-PL" sz="3600" b="1" dirty="0">
                <a:latin typeface="Calibri" panose="020F0502020204030204" pitchFamily="34" charset="0"/>
              </a:rPr>
              <a:t>Fundusz</a:t>
            </a:r>
          </a:p>
          <a:p>
            <a:pPr algn="ctr">
              <a:defRPr/>
            </a:pPr>
            <a:r>
              <a:rPr lang="pl-PL" sz="3600" b="1" dirty="0">
                <a:latin typeface="Calibri" panose="020F0502020204030204" pitchFamily="34" charset="0"/>
              </a:rPr>
              <a:t>Pożyczkowy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zawartości 2"/>
          <p:cNvSpPr>
            <a:spLocks noGrp="1"/>
          </p:cNvSpPr>
          <p:nvPr>
            <p:ph idx="1"/>
          </p:nvPr>
        </p:nvSpPr>
        <p:spPr bwMode="auto">
          <a:xfrm>
            <a:off x="503237" y="1704619"/>
            <a:ext cx="8280400" cy="45259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itchFamily="2" charset="2"/>
              <a:buNone/>
            </a:pPr>
            <a:r>
              <a:rPr lang="pl-PL" sz="1800" b="1" dirty="0" smtClean="0">
                <a:latin typeface="Calibri" panose="020F0502020204030204" pitchFamily="34" charset="0"/>
              </a:rPr>
              <a:t>Trzy Marchewki – ul. Drzewna, Zielona Góra</a:t>
            </a:r>
          </a:p>
          <a:p>
            <a:pPr algn="ctr">
              <a:buFont typeface="Wingdings" pitchFamily="2" charset="2"/>
              <a:buNone/>
            </a:pPr>
            <a:r>
              <a:rPr lang="pl-PL" sz="1600" i="1" dirty="0" smtClean="0">
                <a:latin typeface="Calibri" panose="020F0502020204030204" pitchFamily="34" charset="0"/>
              </a:rPr>
              <a:t>Zdrowa żywność, doradztwo żywieniowe</a:t>
            </a:r>
            <a:endParaRPr lang="pl-PL" sz="1600" i="1" dirty="0">
              <a:latin typeface="Calibri" panose="020F0502020204030204" pitchFamily="34" charset="0"/>
            </a:endParaRPr>
          </a:p>
          <a:p>
            <a:pPr algn="ctr">
              <a:buFont typeface="Wingdings" pitchFamily="2" charset="2"/>
              <a:buNone/>
            </a:pPr>
            <a:endParaRPr lang="pl-PL" sz="2000" dirty="0" smtClean="0">
              <a:latin typeface="+mj-lt"/>
            </a:endParaRPr>
          </a:p>
        </p:txBody>
      </p:sp>
      <p:pic>
        <p:nvPicPr>
          <p:cNvPr id="11267"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Obraz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1636" y="2492896"/>
            <a:ext cx="8677472" cy="2949411"/>
          </a:xfrm>
          <a:prstGeom prst="rect">
            <a:avLst/>
          </a:prstGeom>
        </p:spPr>
      </p:pic>
    </p:spTree>
    <p:extLst>
      <p:ext uri="{BB962C8B-B14F-4D97-AF65-F5344CB8AC3E}">
        <p14:creationId xmlns="" xmlns:p14="http://schemas.microsoft.com/office/powerpoint/2010/main" val="2646866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zawartości 2"/>
          <p:cNvSpPr>
            <a:spLocks noGrp="1"/>
          </p:cNvSpPr>
          <p:nvPr>
            <p:ph idx="1"/>
          </p:nvPr>
        </p:nvSpPr>
        <p:spPr bwMode="auto">
          <a:xfrm>
            <a:off x="503237" y="1566863"/>
            <a:ext cx="8280400" cy="7100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None/>
            </a:pPr>
            <a:r>
              <a:rPr lang="pl-PL" sz="1800" b="1" dirty="0">
                <a:latin typeface="Calibri" panose="020F0502020204030204" pitchFamily="34" charset="0"/>
              </a:rPr>
              <a:t>Pro Medica – ul. Szarych </a:t>
            </a:r>
            <a:r>
              <a:rPr lang="pl-PL" sz="1800" b="1" dirty="0" smtClean="0">
                <a:latin typeface="Calibri" panose="020F0502020204030204" pitchFamily="34" charset="0"/>
              </a:rPr>
              <a:t>Szeregów 1A</a:t>
            </a:r>
            <a:r>
              <a:rPr lang="pl-PL" sz="1800" b="1" dirty="0">
                <a:latin typeface="Calibri" panose="020F0502020204030204" pitchFamily="34" charset="0"/>
              </a:rPr>
              <a:t>, Gorzów Wlkp</a:t>
            </a:r>
            <a:r>
              <a:rPr lang="pl-PL" sz="1800" dirty="0">
                <a:latin typeface="Calibri" panose="020F0502020204030204" pitchFamily="34" charset="0"/>
              </a:rPr>
              <a:t>.</a:t>
            </a:r>
          </a:p>
          <a:p>
            <a:pPr algn="ctr">
              <a:buNone/>
            </a:pPr>
            <a:r>
              <a:rPr lang="pl-PL" sz="1600" i="1" dirty="0">
                <a:latin typeface="Calibri" panose="020F0502020204030204" pitchFamily="34" charset="0"/>
              </a:rPr>
              <a:t>Zaopatrzenie medyczne i stomatologiczne</a:t>
            </a:r>
          </a:p>
          <a:p>
            <a:pPr algn="ctr">
              <a:buFont typeface="Wingdings" pitchFamily="2" charset="2"/>
              <a:buNone/>
            </a:pPr>
            <a:endParaRPr lang="pl-PL" sz="1600" dirty="0">
              <a:latin typeface="+mj-lt"/>
            </a:endParaRPr>
          </a:p>
        </p:txBody>
      </p:sp>
      <p:pic>
        <p:nvPicPr>
          <p:cNvPr id="11267"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H:\2014.10.09.-ITAL - KARTON I INNE FIRMY - OBR\PROMEDICA\DSC_001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6627" y="2420888"/>
            <a:ext cx="7848871" cy="32403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4228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Prostokąt 1"/>
          <p:cNvSpPr/>
          <p:nvPr/>
        </p:nvSpPr>
        <p:spPr>
          <a:xfrm>
            <a:off x="539552" y="1700808"/>
            <a:ext cx="7992888" cy="4524315"/>
          </a:xfrm>
          <a:prstGeom prst="rect">
            <a:avLst/>
          </a:prstGeom>
        </p:spPr>
        <p:txBody>
          <a:bodyPr wrap="square">
            <a:spAutoFit/>
          </a:bodyPr>
          <a:lstStyle/>
          <a:p>
            <a:r>
              <a:rPr lang="pl-PL" sz="1600" dirty="0" smtClean="0">
                <a:solidFill>
                  <a:srgbClr val="002060"/>
                </a:solidFill>
                <a:latin typeface="Calibri" panose="020F0502020204030204" pitchFamily="34" charset="0"/>
              </a:rPr>
              <a:t> </a:t>
            </a:r>
            <a:r>
              <a:rPr lang="pl-PL" sz="1700" b="1" dirty="0" smtClean="0">
                <a:latin typeface="Calibri" panose="020F0502020204030204" pitchFamily="34" charset="0"/>
              </a:rPr>
              <a:t>Mikropożyczki w projekcie 6.2 „</a:t>
            </a:r>
            <a:r>
              <a:rPr lang="pl-PL" sz="1700" b="1" i="1" dirty="0" smtClean="0">
                <a:latin typeface="Calibri" panose="020F0502020204030204" pitchFamily="34" charset="0"/>
              </a:rPr>
              <a:t>Dodaj pieniądze do pomysłu</a:t>
            </a:r>
            <a:r>
              <a:rPr lang="pl-PL" sz="1700" b="1" dirty="0" smtClean="0">
                <a:latin typeface="Calibri" panose="020F0502020204030204" pitchFamily="34" charset="0"/>
              </a:rPr>
              <a:t>” </a:t>
            </a:r>
            <a:r>
              <a:rPr lang="pl-PL" sz="1700" b="1" dirty="0">
                <a:latin typeface="Calibri" panose="020F0502020204030204" pitchFamily="34" charset="0"/>
              </a:rPr>
              <a:t>były przeznaczone na</a:t>
            </a:r>
            <a:r>
              <a:rPr lang="pl-PL" sz="1600" b="1" dirty="0" smtClean="0">
                <a:latin typeface="Calibri" panose="020F0502020204030204" pitchFamily="34" charset="0"/>
              </a:rPr>
              <a:t>:</a:t>
            </a:r>
          </a:p>
          <a:p>
            <a:endParaRPr lang="pl-PL" sz="1600" dirty="0">
              <a:latin typeface="Calibri" panose="020F0502020204030204" pitchFamily="34" charset="0"/>
            </a:endParaRPr>
          </a:p>
          <a:p>
            <a:pPr marL="285750" lvl="0" indent="-285750">
              <a:buFont typeface="Arial" panose="020B0604020202020204" pitchFamily="34" charset="0"/>
              <a:buChar char="•"/>
            </a:pPr>
            <a:r>
              <a:rPr lang="pl-PL" sz="1600" dirty="0" smtClean="0">
                <a:latin typeface="Calibri" panose="020F0502020204030204" pitchFamily="34" charset="0"/>
              </a:rPr>
              <a:t>zakup sprzętu do rehabilitacji, sprzętu komputerowego, aparatów fotograficznych urządzeń testujących do diagnostyki samochodów, rusztowań, maszyn do walcowania, hafciarki, urządzeń protetycznych, kamer badawczych do rur, maszyn do obróbki kamienia, maszyn do obróbki drewna</a:t>
            </a:r>
            <a:r>
              <a:rPr lang="pl-PL" sz="1600" dirty="0">
                <a:latin typeface="Calibri" panose="020F0502020204030204" pitchFamily="34" charset="0"/>
              </a:rPr>
              <a:t>, samochodów dostawczych, samochodów typu karawan, samochodów dla nowożeńców, zakup łodzi, </a:t>
            </a:r>
            <a:endParaRPr lang="pl-PL" sz="1600" dirty="0" smtClean="0">
              <a:latin typeface="Calibri" panose="020F0502020204030204" pitchFamily="34" charset="0"/>
            </a:endParaRPr>
          </a:p>
          <a:p>
            <a:pPr marL="285750" lvl="0" indent="-285750">
              <a:buFont typeface="Arial" panose="020B0604020202020204" pitchFamily="34" charset="0"/>
              <a:buChar char="•"/>
            </a:pPr>
            <a:r>
              <a:rPr lang="pl-PL" sz="1600" dirty="0" smtClean="0">
                <a:latin typeface="Calibri" panose="020F0502020204030204" pitchFamily="34" charset="0"/>
              </a:rPr>
              <a:t>zakup </a:t>
            </a:r>
            <a:r>
              <a:rPr lang="pl-PL" sz="1600" dirty="0">
                <a:latin typeface="Calibri" panose="020F0502020204030204" pitchFamily="34" charset="0"/>
              </a:rPr>
              <a:t>towaru do sklepów ze zdrową żywnością, artykułów zoologicznych, książek </a:t>
            </a:r>
            <a:br>
              <a:rPr lang="pl-PL" sz="1600" dirty="0">
                <a:latin typeface="Calibri" panose="020F0502020204030204" pitchFamily="34" charset="0"/>
              </a:rPr>
            </a:br>
            <a:r>
              <a:rPr lang="pl-PL" sz="1600" dirty="0">
                <a:latin typeface="Calibri" panose="020F0502020204030204" pitchFamily="34" charset="0"/>
              </a:rPr>
              <a:t>do księgarni, surowca do tartaku, odzieży do sklepów celem odsprzedaży, </a:t>
            </a:r>
            <a:r>
              <a:rPr lang="pl-PL" sz="1600" dirty="0" smtClean="0">
                <a:latin typeface="Calibri" panose="020F0502020204030204" pitchFamily="34" charset="0"/>
              </a:rPr>
              <a:t>zwierząt i  </a:t>
            </a:r>
            <a:r>
              <a:rPr lang="pl-PL" sz="1600" dirty="0">
                <a:latin typeface="Calibri" panose="020F0502020204030204" pitchFamily="34" charset="0"/>
              </a:rPr>
              <a:t>akcesoriów do firmy </a:t>
            </a:r>
            <a:r>
              <a:rPr lang="pl-PL" sz="1600" dirty="0" err="1" smtClean="0">
                <a:latin typeface="Calibri" panose="020F0502020204030204" pitchFamily="34" charset="0"/>
              </a:rPr>
              <a:t>terrarystycznej</a:t>
            </a:r>
            <a:r>
              <a:rPr lang="pl-PL" sz="1600" dirty="0" smtClean="0">
                <a:latin typeface="Calibri" panose="020F0502020204030204" pitchFamily="34" charset="0"/>
              </a:rPr>
              <a:t>,</a:t>
            </a:r>
            <a:endParaRPr lang="pl-PL" sz="1600" dirty="0">
              <a:latin typeface="Calibri" panose="020F0502020204030204" pitchFamily="34" charset="0"/>
            </a:endParaRPr>
          </a:p>
          <a:p>
            <a:pPr marL="285750" lvl="0" indent="-285750">
              <a:buFont typeface="Arial" panose="020B0604020202020204" pitchFamily="34" charset="0"/>
              <a:buChar char="•"/>
            </a:pPr>
            <a:r>
              <a:rPr lang="pl-PL" sz="1600" dirty="0">
                <a:latin typeface="Calibri" panose="020F0502020204030204" pitchFamily="34" charset="0"/>
              </a:rPr>
              <a:t>wyposażenie warsztatów </a:t>
            </a:r>
            <a:r>
              <a:rPr lang="pl-PL" sz="1600" dirty="0" smtClean="0">
                <a:latin typeface="Calibri" panose="020F0502020204030204" pitchFamily="34" charset="0"/>
              </a:rPr>
              <a:t>samochodowych, pralni</a:t>
            </a:r>
            <a:r>
              <a:rPr lang="pl-PL" sz="1600" dirty="0">
                <a:latin typeface="Calibri" panose="020F0502020204030204" pitchFamily="34" charset="0"/>
              </a:rPr>
              <a:t>, piekarni, lokali gastronomicznych, sklepu spożywczo–przemysłowego, pizzerni, gabinetu tryhologicznego, wyposażenie domu studenta, laboratorium protetycznego, salonu fryzjerskiego, sklepu medycznego</a:t>
            </a:r>
            <a:r>
              <a:rPr lang="pl-PL" sz="1600" dirty="0" smtClean="0">
                <a:latin typeface="Calibri" panose="020F0502020204030204" pitchFamily="34" charset="0"/>
              </a:rPr>
              <a:t>, gabinetu </a:t>
            </a:r>
            <a:r>
              <a:rPr lang="pl-PL" sz="1600" dirty="0" err="1" smtClean="0">
                <a:latin typeface="Calibri" panose="020F0502020204030204" pitchFamily="34" charset="0"/>
              </a:rPr>
              <a:t>podologicznego</a:t>
            </a:r>
            <a:r>
              <a:rPr lang="pl-PL" sz="1600" dirty="0" smtClean="0">
                <a:latin typeface="Calibri" panose="020F0502020204030204" pitchFamily="34" charset="0"/>
              </a:rPr>
              <a:t>,</a:t>
            </a:r>
            <a:endParaRPr lang="pl-PL" sz="1600" dirty="0">
              <a:latin typeface="Calibri" panose="020F0502020204030204" pitchFamily="34" charset="0"/>
            </a:endParaRPr>
          </a:p>
          <a:p>
            <a:pPr marL="285750" lvl="0" indent="-285750">
              <a:buFont typeface="Arial" panose="020B0604020202020204" pitchFamily="34" charset="0"/>
              <a:buChar char="•"/>
            </a:pPr>
            <a:r>
              <a:rPr lang="pl-PL" sz="1600" dirty="0" smtClean="0">
                <a:latin typeface="Calibri" panose="020F0502020204030204" pitchFamily="34" charset="0"/>
              </a:rPr>
              <a:t>działania </a:t>
            </a:r>
            <a:r>
              <a:rPr lang="pl-PL" sz="1600" dirty="0">
                <a:latin typeface="Calibri" panose="020F0502020204030204" pitchFamily="34" charset="0"/>
              </a:rPr>
              <a:t>marketingowe.</a:t>
            </a:r>
          </a:p>
          <a:p>
            <a:r>
              <a:rPr lang="pl-PL" dirty="0"/>
              <a:t> </a:t>
            </a:r>
            <a:endParaRPr lang="pl-PL" dirty="0" smtClean="0"/>
          </a:p>
          <a:p>
            <a:endParaRPr lang="pl-PL" dirty="0"/>
          </a:p>
        </p:txBody>
      </p:sp>
    </p:spTree>
    <p:extLst>
      <p:ext uri="{BB962C8B-B14F-4D97-AF65-F5344CB8AC3E}">
        <p14:creationId xmlns="" xmlns:p14="http://schemas.microsoft.com/office/powerpoint/2010/main" val="3022950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8" descr="lfp2"/>
          <p:cNvPicPr>
            <a:picLocks noChangeAspect="1" noChangeArrowheads="1"/>
          </p:cNvPicPr>
          <p:nvPr/>
        </p:nvPicPr>
        <p:blipFill>
          <a:blip r:embed="rId2" cstate="print"/>
          <a:srcRect/>
          <a:stretch>
            <a:fillRect/>
          </a:stretch>
        </p:blipFill>
        <p:spPr bwMode="auto">
          <a:xfrm>
            <a:off x="1" y="1340768"/>
            <a:ext cx="4067944" cy="4859337"/>
          </a:xfrm>
          <a:prstGeom prst="rect">
            <a:avLst/>
          </a:prstGeom>
          <a:ln>
            <a:noFill/>
          </a:ln>
          <a:effectLst>
            <a:outerShdw blurRad="292100" dist="139700" dir="2700000" algn="tl" rotWithShape="0">
              <a:srgbClr val="333333">
                <a:alpha val="65000"/>
              </a:srgbClr>
            </a:outerShdw>
          </a:effectLst>
        </p:spPr>
      </p:pic>
      <p:sp>
        <p:nvSpPr>
          <p:cNvPr id="31748" name="Rectangle 23"/>
          <p:cNvSpPr>
            <a:spLocks noChangeArrowheads="1"/>
          </p:cNvSpPr>
          <p:nvPr/>
        </p:nvSpPr>
        <p:spPr bwMode="auto">
          <a:xfrm>
            <a:off x="1907704" y="5084763"/>
            <a:ext cx="30976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pl-PL" b="1" i="1" dirty="0">
                <a:solidFill>
                  <a:schemeClr val="bg1"/>
                </a:solidFill>
              </a:rPr>
              <a:t>Żagań</a:t>
            </a:r>
          </a:p>
        </p:txBody>
      </p:sp>
      <p:pic>
        <p:nvPicPr>
          <p:cNvPr id="31749" name="Picture 21" descr="ARR 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913" y="4437063"/>
            <a:ext cx="1079500"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0" name="Rectangle 22"/>
          <p:cNvSpPr>
            <a:spLocks noChangeArrowheads="1"/>
          </p:cNvSpPr>
          <p:nvPr/>
        </p:nvSpPr>
        <p:spPr bwMode="auto">
          <a:xfrm>
            <a:off x="1619250" y="2133600"/>
            <a:ext cx="20161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pl-PL" b="1" i="1" dirty="0">
                <a:solidFill>
                  <a:schemeClr val="bg1"/>
                </a:solidFill>
              </a:rPr>
              <a:t>Gorzów</a:t>
            </a:r>
            <a:r>
              <a:rPr lang="pl-PL" b="1" i="1" dirty="0"/>
              <a:t> </a:t>
            </a:r>
            <a:r>
              <a:rPr lang="pl-PL" b="1" i="1" dirty="0">
                <a:solidFill>
                  <a:schemeClr val="bg1"/>
                </a:solidFill>
              </a:rPr>
              <a:t>Wlkp</a:t>
            </a:r>
          </a:p>
        </p:txBody>
      </p:sp>
      <p:sp>
        <p:nvSpPr>
          <p:cNvPr id="9" name="Text Box 1027"/>
          <p:cNvSpPr txBox="1">
            <a:spLocks noChangeArrowheads="1"/>
          </p:cNvSpPr>
          <p:nvPr/>
        </p:nvSpPr>
        <p:spPr bwMode="auto">
          <a:xfrm>
            <a:off x="4283968" y="1340768"/>
            <a:ext cx="4320479" cy="4524315"/>
          </a:xfrm>
          <a:prstGeom prst="rect">
            <a:avLst/>
          </a:prstGeom>
          <a:noFill/>
          <a:ln w="9525">
            <a:noFill/>
            <a:miter lim="800000"/>
            <a:headEnd/>
            <a:tailEnd/>
          </a:ln>
          <a:effectLst/>
        </p:spPr>
        <p:txBody>
          <a:bodyPr wrap="square">
            <a:spAutoFit/>
          </a:bodyPr>
          <a:lstStyle/>
          <a:p>
            <a:pPr>
              <a:defRPr/>
            </a:pPr>
            <a:r>
              <a:rPr lang="pl-PL" sz="1600" dirty="0" smtClean="0">
                <a:latin typeface="Calibri" panose="020F0502020204030204" pitchFamily="34" charset="0"/>
              </a:rPr>
              <a:t>Wnioski </a:t>
            </a:r>
            <a:r>
              <a:rPr lang="pl-PL" sz="1600" dirty="0">
                <a:latin typeface="Calibri" panose="020F0502020204030204" pitchFamily="34" charset="0"/>
              </a:rPr>
              <a:t>o pożyczki przedsiębiorcy </a:t>
            </a:r>
            <a:r>
              <a:rPr lang="pl-PL" sz="1600" dirty="0" smtClean="0">
                <a:latin typeface="Calibri" panose="020F0502020204030204" pitchFamily="34" charset="0"/>
              </a:rPr>
              <a:t>mogą składać</a:t>
            </a:r>
            <a:endParaRPr lang="pl-PL" sz="1600" dirty="0">
              <a:latin typeface="Calibri" panose="020F0502020204030204" pitchFamily="34" charset="0"/>
            </a:endParaRPr>
          </a:p>
          <a:p>
            <a:pPr>
              <a:defRPr/>
            </a:pPr>
            <a:r>
              <a:rPr lang="pl-PL" sz="1600" b="1" dirty="0" smtClean="0">
                <a:latin typeface="Calibri" panose="020F0502020204030204" pitchFamily="34" charset="0"/>
              </a:rPr>
              <a:t>ARR S.A. LFP ul. Chopina 14</a:t>
            </a:r>
            <a:r>
              <a:rPr lang="pl-PL" sz="1600" dirty="0" smtClean="0">
                <a:latin typeface="Calibri" panose="020F0502020204030204" pitchFamily="34" charset="0"/>
              </a:rPr>
              <a:t>, </a:t>
            </a:r>
            <a:r>
              <a:rPr lang="pl-PL" sz="1600" b="1" dirty="0" smtClean="0">
                <a:latin typeface="Calibri" panose="020F0502020204030204" pitchFamily="34" charset="0"/>
              </a:rPr>
              <a:t>Zielona Góra</a:t>
            </a:r>
          </a:p>
          <a:p>
            <a:pPr marL="285750" indent="-285750">
              <a:defRPr/>
            </a:pPr>
            <a:r>
              <a:rPr lang="pl-PL" sz="1600" dirty="0" smtClean="0">
                <a:latin typeface="Calibri" panose="020F0502020204030204" pitchFamily="34" charset="0"/>
              </a:rPr>
              <a:t> tel. 68 329 78 27-34, fax. 68 329 78 35</a:t>
            </a:r>
          </a:p>
          <a:p>
            <a:pPr marL="285750" indent="-285750">
              <a:defRPr/>
            </a:pPr>
            <a:r>
              <a:rPr lang="pl-PL" sz="1600" dirty="0" smtClean="0">
                <a:latin typeface="Calibri" panose="020F0502020204030204" pitchFamily="34" charset="0"/>
              </a:rPr>
              <a:t> e- mail: </a:t>
            </a:r>
            <a:r>
              <a:rPr lang="pl-PL" sz="1600" dirty="0">
                <a:latin typeface="Calibri" panose="020F0502020204030204" pitchFamily="34" charset="0"/>
              </a:rPr>
              <a:t> </a:t>
            </a:r>
            <a:r>
              <a:rPr lang="pl-PL" sz="1600" dirty="0" smtClean="0">
                <a:latin typeface="Calibri" panose="020F0502020204030204" pitchFamily="34" charset="0"/>
                <a:hlinkClick r:id="rId4"/>
              </a:rPr>
              <a:t>f.pozyczkowy@region.zgora.pl</a:t>
            </a:r>
            <a:endParaRPr lang="pl-PL" sz="1600" dirty="0" smtClean="0">
              <a:latin typeface="Calibri" panose="020F0502020204030204" pitchFamily="34" charset="0"/>
            </a:endParaRPr>
          </a:p>
          <a:p>
            <a:pPr marL="285750" indent="-285750">
              <a:defRPr/>
            </a:pPr>
            <a:endParaRPr lang="pl-PL" sz="1600" dirty="0" smtClean="0">
              <a:latin typeface="Calibri" panose="020F0502020204030204" pitchFamily="34" charset="0"/>
            </a:endParaRPr>
          </a:p>
          <a:p>
            <a:pPr>
              <a:defRPr/>
            </a:pPr>
            <a:r>
              <a:rPr lang="pl-PL" sz="1600" b="1" dirty="0" smtClean="0">
                <a:latin typeface="Calibri" panose="020F0502020204030204" pitchFamily="34" charset="0"/>
              </a:rPr>
              <a:t>Punkt Informacyjny ARR S.A. LFP Gorzów Wlkp.</a:t>
            </a:r>
            <a:r>
              <a:rPr lang="pl-PL" sz="1600" dirty="0" smtClean="0">
                <a:latin typeface="Calibri" panose="020F0502020204030204" pitchFamily="34" charset="0"/>
              </a:rPr>
              <a:t/>
            </a:r>
            <a:br>
              <a:rPr lang="pl-PL" sz="1600" dirty="0" smtClean="0">
                <a:latin typeface="Calibri" panose="020F0502020204030204" pitchFamily="34" charset="0"/>
              </a:rPr>
            </a:br>
            <a:r>
              <a:rPr lang="pl-PL" sz="1600" dirty="0" smtClean="0">
                <a:latin typeface="Calibri" panose="020F0502020204030204" pitchFamily="34" charset="0"/>
              </a:rPr>
              <a:t>ul. Kazimierza Wielkiego 1</a:t>
            </a:r>
          </a:p>
          <a:p>
            <a:pPr marL="285750" indent="-285750">
              <a:defRPr/>
            </a:pPr>
            <a:r>
              <a:rPr lang="pl-PL" sz="1600" dirty="0" smtClean="0">
                <a:latin typeface="Calibri" panose="020F0502020204030204" pitchFamily="34" charset="0"/>
              </a:rPr>
              <a:t>tel. 95 739 03 16</a:t>
            </a:r>
          </a:p>
          <a:p>
            <a:pPr marL="285750" indent="-285750">
              <a:defRPr/>
            </a:pPr>
            <a:r>
              <a:rPr lang="pl-PL" sz="1600" dirty="0" smtClean="0">
                <a:latin typeface="Calibri" panose="020F0502020204030204" pitchFamily="34" charset="0"/>
              </a:rPr>
              <a:t>e-mail: k.szwajkowska@region.zgora.pl </a:t>
            </a:r>
          </a:p>
          <a:p>
            <a:pPr marL="285750" indent="-285750">
              <a:defRPr/>
            </a:pPr>
            <a:r>
              <a:rPr lang="pl-PL" sz="1600" dirty="0" smtClean="0">
                <a:latin typeface="Calibri" panose="020F0502020204030204" pitchFamily="34" charset="0"/>
              </a:rPr>
              <a:t>        </a:t>
            </a:r>
            <a:endParaRPr lang="pl-PL" sz="1600" dirty="0">
              <a:latin typeface="Calibri" panose="020F0502020204030204" pitchFamily="34" charset="0"/>
            </a:endParaRPr>
          </a:p>
          <a:p>
            <a:pPr>
              <a:defRPr/>
            </a:pPr>
            <a:r>
              <a:rPr lang="pl-PL" sz="1600" b="1" dirty="0" smtClean="0">
                <a:latin typeface="Calibri" panose="020F0502020204030204" pitchFamily="34" charset="0"/>
              </a:rPr>
              <a:t>Punkt Informacyjny ARR S.A. Żagań</a:t>
            </a:r>
            <a:r>
              <a:rPr lang="pl-PL" sz="1600" dirty="0" smtClean="0">
                <a:latin typeface="Calibri" panose="020F0502020204030204" pitchFamily="34" charset="0"/>
              </a:rPr>
              <a:t> </a:t>
            </a:r>
            <a:br>
              <a:rPr lang="pl-PL" sz="1600" dirty="0" smtClean="0">
                <a:latin typeface="Calibri" panose="020F0502020204030204" pitchFamily="34" charset="0"/>
              </a:rPr>
            </a:br>
            <a:r>
              <a:rPr lang="pl-PL" sz="1600" dirty="0" smtClean="0">
                <a:latin typeface="Calibri" panose="020F0502020204030204" pitchFamily="34" charset="0"/>
              </a:rPr>
              <a:t>Starostwo Powiatowe w Żaganiu  </a:t>
            </a:r>
          </a:p>
          <a:p>
            <a:pPr>
              <a:defRPr/>
            </a:pPr>
            <a:r>
              <a:rPr lang="pl-PL" sz="1600" dirty="0" smtClean="0">
                <a:latin typeface="Calibri" panose="020F0502020204030204" pitchFamily="34" charset="0"/>
              </a:rPr>
              <a:t>tel. 68 452 72 36 </a:t>
            </a:r>
          </a:p>
          <a:p>
            <a:pPr>
              <a:defRPr/>
            </a:pPr>
            <a:endParaRPr lang="pl-PL" sz="1600" dirty="0" smtClean="0">
              <a:latin typeface="Calibri" panose="020F0502020204030204" pitchFamily="34" charset="0"/>
            </a:endParaRPr>
          </a:p>
          <a:p>
            <a:r>
              <a:rPr lang="pl-PL" sz="1600" b="1" dirty="0" smtClean="0">
                <a:latin typeface="Calibri" panose="020F0502020204030204" pitchFamily="34" charset="0"/>
              </a:rPr>
              <a:t>Punkt Informacyjny ARR S.A. Nowa Sól OPZL</a:t>
            </a:r>
            <a:r>
              <a:rPr lang="pl-PL" sz="1600" dirty="0">
                <a:latin typeface="Calibri" panose="020F0502020204030204" pitchFamily="34" charset="0"/>
              </a:rPr>
              <a:t/>
            </a:r>
            <a:br>
              <a:rPr lang="pl-PL" sz="1600" dirty="0">
                <a:latin typeface="Calibri" panose="020F0502020204030204" pitchFamily="34" charset="0"/>
              </a:rPr>
            </a:br>
            <a:r>
              <a:rPr lang="pl-PL" sz="1600" dirty="0" smtClean="0">
                <a:latin typeface="Calibri" panose="020F0502020204030204" pitchFamily="34" charset="0"/>
                <a:ea typeface="Verdana" panose="020B0604030504040204" pitchFamily="34" charset="0"/>
                <a:cs typeface="Verdana" panose="020B0604030504040204" pitchFamily="34" charset="0"/>
              </a:rPr>
              <a:t>ul</a:t>
            </a:r>
            <a:r>
              <a:rPr lang="pl-PL" sz="1600" dirty="0">
                <a:latin typeface="Calibri" panose="020F0502020204030204" pitchFamily="34" charset="0"/>
                <a:ea typeface="Verdana" panose="020B0604030504040204" pitchFamily="34" charset="0"/>
                <a:cs typeface="Verdana" panose="020B0604030504040204" pitchFamily="34" charset="0"/>
              </a:rPr>
              <a:t>. Inżynierska 8 (pok.28</a:t>
            </a:r>
            <a:r>
              <a:rPr lang="pl-PL" sz="1600" dirty="0" smtClean="0">
                <a:latin typeface="Calibri" panose="020F0502020204030204" pitchFamily="34" charset="0"/>
                <a:ea typeface="Verdana" panose="020B0604030504040204" pitchFamily="34" charset="0"/>
                <a:cs typeface="Verdana" panose="020B0604030504040204" pitchFamily="34" charset="0"/>
              </a:rPr>
              <a:t>) </a:t>
            </a:r>
          </a:p>
          <a:p>
            <a:r>
              <a:rPr lang="pl-PL" sz="1600" dirty="0" smtClean="0">
                <a:latin typeface="Calibri" panose="020F0502020204030204" pitchFamily="34" charset="0"/>
                <a:ea typeface="Verdana" panose="020B0604030504040204" pitchFamily="34" charset="0"/>
                <a:cs typeface="Verdana" panose="020B0604030504040204" pitchFamily="34" charset="0"/>
              </a:rPr>
              <a:t>(</a:t>
            </a:r>
            <a:r>
              <a:rPr lang="pl-PL" sz="1600" dirty="0">
                <a:latin typeface="Calibri" panose="020F0502020204030204" pitchFamily="34" charset="0"/>
                <a:ea typeface="Verdana" panose="020B0604030504040204" pitchFamily="34" charset="0"/>
                <a:cs typeface="Verdana" panose="020B0604030504040204" pitchFamily="34" charset="0"/>
              </a:rPr>
              <a:t>Park </a:t>
            </a:r>
            <a:r>
              <a:rPr lang="pl-PL" sz="1600" dirty="0" smtClean="0">
                <a:latin typeface="Calibri" panose="020F0502020204030204" pitchFamily="34" charset="0"/>
                <a:ea typeface="Verdana" panose="020B0604030504040204" pitchFamily="34" charset="0"/>
                <a:cs typeface="Verdana" panose="020B0604030504040204" pitchFamily="34" charset="0"/>
              </a:rPr>
              <a:t>Technologiczny </a:t>
            </a:r>
            <a:r>
              <a:rPr lang="pl-PL" sz="1600" dirty="0">
                <a:latin typeface="Calibri" panose="020F0502020204030204" pitchFamily="34" charset="0"/>
                <a:ea typeface="Verdana" panose="020B0604030504040204" pitchFamily="34" charset="0"/>
                <a:cs typeface="Verdana" panose="020B0604030504040204" pitchFamily="34" charset="0"/>
              </a:rPr>
              <a:t>Interior)</a:t>
            </a:r>
            <a:br>
              <a:rPr lang="pl-PL" sz="1600" dirty="0">
                <a:latin typeface="Calibri" panose="020F0502020204030204" pitchFamily="34" charset="0"/>
                <a:ea typeface="Verdana" panose="020B0604030504040204" pitchFamily="34" charset="0"/>
                <a:cs typeface="Verdana" panose="020B0604030504040204" pitchFamily="34" charset="0"/>
              </a:rPr>
            </a:br>
            <a:r>
              <a:rPr lang="pl-PL" sz="1600" dirty="0" smtClean="0">
                <a:latin typeface="Calibri" panose="020F0502020204030204" pitchFamily="34" charset="0"/>
                <a:ea typeface="Verdana" panose="020B0604030504040204" pitchFamily="34" charset="0"/>
                <a:cs typeface="Verdana" panose="020B0604030504040204" pitchFamily="34" charset="0"/>
              </a:rPr>
              <a:t>tel</a:t>
            </a:r>
            <a:r>
              <a:rPr lang="pl-PL" sz="1600" dirty="0">
                <a:latin typeface="Calibri" panose="020F0502020204030204" pitchFamily="34" charset="0"/>
                <a:ea typeface="Verdana" panose="020B0604030504040204" pitchFamily="34" charset="0"/>
                <a:cs typeface="Verdana" panose="020B0604030504040204" pitchFamily="34" charset="0"/>
              </a:rPr>
              <a:t>. 68 411 44 22 </a:t>
            </a:r>
            <a:r>
              <a:rPr lang="pl-PL" sz="1600" dirty="0" smtClean="0">
                <a:latin typeface="Calibri" panose="020F0502020204030204" pitchFamily="34" charset="0"/>
                <a:ea typeface="Verdana" panose="020B0604030504040204" pitchFamily="34" charset="0"/>
                <a:cs typeface="Verdana" panose="020B0604030504040204" pitchFamily="34" charset="0"/>
              </a:rPr>
              <a:t> e-mail: </a:t>
            </a:r>
            <a:r>
              <a:rPr lang="pl-PL" sz="1600" dirty="0" smtClean="0">
                <a:latin typeface="Calibri" panose="020F0502020204030204" pitchFamily="34" charset="0"/>
                <a:ea typeface="Verdana" panose="020B0604030504040204" pitchFamily="34" charset="0"/>
                <a:cs typeface="Verdana" panose="020B0604030504040204" pitchFamily="34" charset="0"/>
                <a:hlinkClick r:id="rId5"/>
              </a:rPr>
              <a:t>fundusz@opzl.pl</a:t>
            </a:r>
            <a:endParaRPr lang="pl-PL" sz="1600" dirty="0">
              <a:latin typeface="Calibri" panose="020F0502020204030204" pitchFamily="34" charset="0"/>
              <a:ea typeface="Verdana" panose="020B0604030504040204" pitchFamily="34" charset="0"/>
              <a:cs typeface="Verdana" panose="020B0604030504040204" pitchFamily="34" charset="0"/>
            </a:endParaRPr>
          </a:p>
        </p:txBody>
      </p:sp>
      <p:pic>
        <p:nvPicPr>
          <p:cNvPr id="31752" name="Picture 6" descr="Logotyp - Lubuskie - warte zachodu_corel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Prostokąt 10"/>
          <p:cNvSpPr/>
          <p:nvPr/>
        </p:nvSpPr>
        <p:spPr>
          <a:xfrm>
            <a:off x="2484438" y="4705290"/>
            <a:ext cx="1944216" cy="461665"/>
          </a:xfrm>
          <a:prstGeom prst="rect">
            <a:avLst/>
          </a:prstGeom>
        </p:spPr>
        <p:txBody>
          <a:bodyPr wrap="square">
            <a:spAutoFit/>
          </a:bodyPr>
          <a:lstStyle/>
          <a:p>
            <a:r>
              <a:rPr lang="pl-PL" b="1" i="1" dirty="0" smtClean="0">
                <a:solidFill>
                  <a:schemeClr val="bg1"/>
                </a:solidFill>
              </a:rPr>
              <a:t>Nowa Sól</a:t>
            </a:r>
            <a:endParaRPr lang="pl-PL" b="1" i="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2564904"/>
            <a:ext cx="6175783" cy="23776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32308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zawartości 2"/>
          <p:cNvSpPr>
            <a:spLocks noGrp="1"/>
          </p:cNvSpPr>
          <p:nvPr>
            <p:ph idx="1"/>
          </p:nvPr>
        </p:nvSpPr>
        <p:spPr bwMode="auto">
          <a:xfrm>
            <a:off x="323528" y="1412875"/>
            <a:ext cx="8712968" cy="47132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2563" indent="-182563" algn="ctr">
              <a:buFont typeface="Wingdings" pitchFamily="2" charset="2"/>
              <a:buNone/>
            </a:pPr>
            <a:r>
              <a:rPr lang="pl-PL" sz="2800" b="1" dirty="0" smtClean="0">
                <a:latin typeface="+mj-lt"/>
              </a:rPr>
              <a:t>Pożyczki</a:t>
            </a:r>
            <a:endParaRPr lang="pl-PL" sz="2800" b="1" dirty="0" smtClean="0">
              <a:solidFill>
                <a:srgbClr val="FF0000"/>
              </a:solidFill>
              <a:latin typeface="+mj-lt"/>
            </a:endParaRPr>
          </a:p>
        </p:txBody>
      </p:sp>
      <p:pic>
        <p:nvPicPr>
          <p:cNvPr id="12291"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Elipsa 3"/>
          <p:cNvSpPr>
            <a:spLocks noChangeArrowheads="1"/>
          </p:cNvSpPr>
          <p:nvPr/>
        </p:nvSpPr>
        <p:spPr bwMode="auto">
          <a:xfrm>
            <a:off x="385870" y="2121075"/>
            <a:ext cx="2077141" cy="772721"/>
          </a:xfrm>
          <a:prstGeom prst="ellipse">
            <a:avLst/>
          </a:prstGeom>
          <a:ln>
            <a:headEnd/>
            <a:tailEnd/>
          </a:ln>
        </p:spPr>
        <p:style>
          <a:lnRef idx="1">
            <a:schemeClr val="dk1"/>
          </a:lnRef>
          <a:fillRef idx="2">
            <a:schemeClr val="dk1"/>
          </a:fillRef>
          <a:effectRef idx="1">
            <a:schemeClr val="dk1"/>
          </a:effectRef>
          <a:fontRef idx="minor">
            <a:schemeClr val="dk1"/>
          </a:fontRef>
        </p:style>
        <p:txBody>
          <a:bodyPr/>
          <a:lstStyle/>
          <a:p>
            <a:pPr algn="ctr">
              <a:defRPr/>
            </a:pPr>
            <a:r>
              <a:rPr lang="pl-PL" sz="2000" dirty="0" smtClean="0">
                <a:latin typeface="+mj-lt"/>
              </a:rPr>
              <a:t>SPO-WKP</a:t>
            </a:r>
            <a:endParaRPr lang="pl-PL" sz="2000" dirty="0">
              <a:latin typeface="+mj-lt"/>
            </a:endParaRPr>
          </a:p>
        </p:txBody>
      </p:sp>
      <p:sp>
        <p:nvSpPr>
          <p:cNvPr id="5125" name="Prostokąt zaokrąglony 4"/>
          <p:cNvSpPr>
            <a:spLocks noChangeArrowheads="1"/>
          </p:cNvSpPr>
          <p:nvPr/>
        </p:nvSpPr>
        <p:spPr bwMode="auto">
          <a:xfrm>
            <a:off x="4932089" y="2121075"/>
            <a:ext cx="1944167" cy="6477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pl-PL" sz="1800" dirty="0">
                <a:latin typeface="+mj-lt"/>
              </a:rPr>
              <a:t>POWIAT </a:t>
            </a:r>
            <a:r>
              <a:rPr lang="pl-PL" sz="1800" dirty="0" smtClean="0">
                <a:latin typeface="+mj-lt"/>
              </a:rPr>
              <a:t>NOWOSOLSKI</a:t>
            </a:r>
            <a:endParaRPr lang="pl-PL" sz="1800" dirty="0">
              <a:latin typeface="+mj-lt"/>
            </a:endParaRPr>
          </a:p>
        </p:txBody>
      </p:sp>
      <p:sp>
        <p:nvSpPr>
          <p:cNvPr id="5126" name="Trójkąt równoramienny 5"/>
          <p:cNvSpPr>
            <a:spLocks noChangeArrowheads="1"/>
          </p:cNvSpPr>
          <p:nvPr/>
        </p:nvSpPr>
        <p:spPr bwMode="auto">
          <a:xfrm>
            <a:off x="2644510" y="1989138"/>
            <a:ext cx="2142944" cy="792162"/>
          </a:xfrm>
          <a:prstGeom prst="triangle">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pl-PL" sz="2000" dirty="0">
                <a:latin typeface="+mj-lt"/>
              </a:rPr>
              <a:t>LRPO</a:t>
            </a:r>
          </a:p>
        </p:txBody>
      </p:sp>
      <p:sp>
        <p:nvSpPr>
          <p:cNvPr id="5127" name="Prostokąt 20"/>
          <p:cNvSpPr>
            <a:spLocks noChangeArrowheads="1"/>
          </p:cNvSpPr>
          <p:nvPr/>
        </p:nvSpPr>
        <p:spPr bwMode="auto">
          <a:xfrm>
            <a:off x="4788024" y="2996952"/>
            <a:ext cx="2088802" cy="18159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spcAft>
                <a:spcPts val="600"/>
              </a:spcAft>
              <a:defRPr/>
            </a:pPr>
            <a:r>
              <a:rPr lang="pl-PL" sz="1200" dirty="0" smtClean="0">
                <a:latin typeface="Calibri" panose="020F0502020204030204" pitchFamily="34" charset="0"/>
              </a:rPr>
              <a:t>INWESTYCYJNE</a:t>
            </a:r>
          </a:p>
          <a:p>
            <a:pPr>
              <a:spcAft>
                <a:spcPts val="600"/>
              </a:spcAft>
              <a:defRPr/>
            </a:pPr>
            <a:r>
              <a:rPr lang="pl-PL" sz="1200" dirty="0" smtClean="0">
                <a:latin typeface="Calibri" panose="020F0502020204030204" pitchFamily="34" charset="0"/>
              </a:rPr>
              <a:t>max 120 </a:t>
            </a:r>
            <a:r>
              <a:rPr lang="pl-PL" sz="1200" dirty="0">
                <a:latin typeface="Calibri" panose="020F0502020204030204" pitchFamily="34" charset="0"/>
              </a:rPr>
              <a:t>tys. </a:t>
            </a:r>
            <a:r>
              <a:rPr lang="pl-PL" sz="1200" dirty="0" smtClean="0">
                <a:latin typeface="Calibri" panose="020F0502020204030204" pitchFamily="34" charset="0"/>
              </a:rPr>
              <a:t>zł, 5 lat</a:t>
            </a:r>
          </a:p>
          <a:p>
            <a:pPr>
              <a:spcAft>
                <a:spcPts val="600"/>
              </a:spcAft>
              <a:defRPr/>
            </a:pPr>
            <a:r>
              <a:rPr lang="pl-PL" sz="1200" dirty="0" smtClean="0">
                <a:latin typeface="Calibri" panose="020F0502020204030204" pitchFamily="34" charset="0"/>
              </a:rPr>
              <a:t>OBROTOWE</a:t>
            </a:r>
          </a:p>
          <a:p>
            <a:pPr>
              <a:spcAft>
                <a:spcPts val="600"/>
              </a:spcAft>
              <a:defRPr/>
            </a:pPr>
            <a:r>
              <a:rPr lang="pl-PL" sz="1200" dirty="0">
                <a:latin typeface="Calibri" panose="020F0502020204030204" pitchFamily="34" charset="0"/>
              </a:rPr>
              <a:t>max 120 tys. zł, 3 lata</a:t>
            </a:r>
          </a:p>
          <a:p>
            <a:pPr>
              <a:spcAft>
                <a:spcPts val="600"/>
              </a:spcAft>
              <a:defRPr/>
            </a:pPr>
            <a:r>
              <a:rPr lang="pl-PL" sz="1200" dirty="0">
                <a:latin typeface="Calibri" panose="020F0502020204030204" pitchFamily="34" charset="0"/>
              </a:rPr>
              <a:t>OPROCENTOWANIE od:</a:t>
            </a:r>
          </a:p>
          <a:p>
            <a:pPr>
              <a:spcAft>
                <a:spcPts val="600"/>
              </a:spcAft>
              <a:defRPr/>
            </a:pPr>
            <a:r>
              <a:rPr lang="pl-PL" sz="1200" dirty="0" smtClean="0">
                <a:latin typeface="Calibri" panose="020F0502020204030204" pitchFamily="34" charset="0"/>
              </a:rPr>
              <a:t>2,83%  </a:t>
            </a:r>
            <a:r>
              <a:rPr lang="pl-PL" sz="1200" dirty="0">
                <a:latin typeface="Calibri" panose="020F0502020204030204" pitchFamily="34" charset="0"/>
              </a:rPr>
              <a:t>&gt; 12 m-cy</a:t>
            </a:r>
          </a:p>
          <a:p>
            <a:pPr>
              <a:spcAft>
                <a:spcPts val="600"/>
              </a:spcAft>
              <a:defRPr/>
            </a:pPr>
            <a:r>
              <a:rPr lang="pl-PL" sz="1200" dirty="0" smtClean="0">
                <a:latin typeface="Calibri" panose="020F0502020204030204" pitchFamily="34" charset="0"/>
              </a:rPr>
              <a:t>5,83% </a:t>
            </a:r>
            <a:r>
              <a:rPr lang="pl-PL" sz="1200" dirty="0">
                <a:latin typeface="Calibri" panose="020F0502020204030204" pitchFamily="34" charset="0"/>
              </a:rPr>
              <a:t>&lt; 12 m-cy</a:t>
            </a:r>
          </a:p>
          <a:p>
            <a:pPr>
              <a:spcAft>
                <a:spcPts val="600"/>
              </a:spcAft>
              <a:defRPr/>
            </a:pPr>
            <a:endParaRPr lang="pl-PL" sz="1200" dirty="0" smtClean="0"/>
          </a:p>
          <a:p>
            <a:pPr>
              <a:spcAft>
                <a:spcPts val="600"/>
              </a:spcAft>
              <a:defRPr/>
            </a:pPr>
            <a:endParaRPr lang="pl-PL" sz="1200" dirty="0" smtClean="0"/>
          </a:p>
          <a:p>
            <a:pPr>
              <a:spcAft>
                <a:spcPts val="600"/>
              </a:spcAft>
              <a:buFont typeface="Arial" charset="0"/>
              <a:buChar char="•"/>
              <a:defRPr/>
            </a:pPr>
            <a:endParaRPr lang="pl-PL" sz="1200" dirty="0"/>
          </a:p>
        </p:txBody>
      </p:sp>
      <p:sp>
        <p:nvSpPr>
          <p:cNvPr id="5128" name="Prostokąt 21"/>
          <p:cNvSpPr>
            <a:spLocks noChangeArrowheads="1"/>
          </p:cNvSpPr>
          <p:nvPr/>
        </p:nvSpPr>
        <p:spPr bwMode="auto">
          <a:xfrm>
            <a:off x="2644509" y="2997199"/>
            <a:ext cx="2015653" cy="179995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spcAft>
                <a:spcPts val="600"/>
              </a:spcAft>
              <a:defRPr/>
            </a:pPr>
            <a:r>
              <a:rPr lang="pl-PL" sz="1200" dirty="0" smtClean="0">
                <a:latin typeface="Calibri" panose="020F0502020204030204" pitchFamily="34" charset="0"/>
              </a:rPr>
              <a:t>INWESTYCYJNE</a:t>
            </a:r>
          </a:p>
          <a:p>
            <a:pPr>
              <a:spcAft>
                <a:spcPts val="600"/>
              </a:spcAft>
              <a:defRPr/>
            </a:pPr>
            <a:r>
              <a:rPr lang="pl-PL" sz="1200" dirty="0" smtClean="0">
                <a:latin typeface="Calibri" panose="020F0502020204030204" pitchFamily="34" charset="0"/>
              </a:rPr>
              <a:t>max 400 tys. zł</a:t>
            </a:r>
          </a:p>
          <a:p>
            <a:pPr>
              <a:spcAft>
                <a:spcPts val="600"/>
              </a:spcAft>
              <a:defRPr/>
            </a:pPr>
            <a:r>
              <a:rPr lang="pl-PL" sz="1200" dirty="0" smtClean="0">
                <a:latin typeface="Calibri" panose="020F0502020204030204" pitchFamily="34" charset="0"/>
              </a:rPr>
              <a:t>7 lat</a:t>
            </a:r>
          </a:p>
          <a:p>
            <a:pPr>
              <a:spcAft>
                <a:spcPts val="600"/>
              </a:spcAft>
              <a:defRPr/>
            </a:pPr>
            <a:r>
              <a:rPr lang="pl-PL" sz="1200" dirty="0" smtClean="0">
                <a:latin typeface="Calibri" panose="020F0502020204030204" pitchFamily="34" charset="0"/>
              </a:rPr>
              <a:t>OPROCENTOWANIE </a:t>
            </a:r>
            <a:r>
              <a:rPr lang="pl-PL" sz="1200" dirty="0">
                <a:latin typeface="Calibri" panose="020F0502020204030204" pitchFamily="34" charset="0"/>
              </a:rPr>
              <a:t>od:</a:t>
            </a:r>
          </a:p>
          <a:p>
            <a:pPr>
              <a:spcAft>
                <a:spcPts val="600"/>
              </a:spcAft>
              <a:defRPr/>
            </a:pPr>
            <a:r>
              <a:rPr lang="pl-PL" sz="1200" dirty="0" smtClean="0">
                <a:latin typeface="Calibri" panose="020F0502020204030204" pitchFamily="34" charset="0"/>
              </a:rPr>
              <a:t>2,83%  </a:t>
            </a:r>
            <a:r>
              <a:rPr lang="pl-PL" sz="1200" dirty="0">
                <a:latin typeface="Calibri" panose="020F0502020204030204" pitchFamily="34" charset="0"/>
              </a:rPr>
              <a:t>&gt; 12 m-cy</a:t>
            </a:r>
          </a:p>
          <a:p>
            <a:pPr>
              <a:spcAft>
                <a:spcPts val="600"/>
              </a:spcAft>
              <a:defRPr/>
            </a:pPr>
            <a:r>
              <a:rPr lang="pl-PL" sz="1200" dirty="0" smtClean="0">
                <a:latin typeface="Calibri" panose="020F0502020204030204" pitchFamily="34" charset="0"/>
              </a:rPr>
              <a:t>5,83% </a:t>
            </a:r>
            <a:r>
              <a:rPr lang="pl-PL" sz="1200" dirty="0">
                <a:latin typeface="Calibri" panose="020F0502020204030204" pitchFamily="34" charset="0"/>
              </a:rPr>
              <a:t>&lt; 12 m-cy</a:t>
            </a:r>
          </a:p>
          <a:p>
            <a:pPr>
              <a:spcAft>
                <a:spcPts val="600"/>
              </a:spcAft>
              <a:defRPr/>
            </a:pPr>
            <a:endParaRPr lang="pl-PL" sz="1200" dirty="0"/>
          </a:p>
        </p:txBody>
      </p:sp>
      <p:sp>
        <p:nvSpPr>
          <p:cNvPr id="5129" name="Prostokąt 22"/>
          <p:cNvSpPr>
            <a:spLocks noChangeArrowheads="1"/>
          </p:cNvSpPr>
          <p:nvPr/>
        </p:nvSpPr>
        <p:spPr bwMode="auto">
          <a:xfrm>
            <a:off x="378213" y="2997200"/>
            <a:ext cx="2084798" cy="1799952"/>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spcAft>
                <a:spcPts val="600"/>
              </a:spcAft>
              <a:defRPr/>
            </a:pPr>
            <a:r>
              <a:rPr lang="pl-PL" sz="1200" dirty="0" smtClean="0">
                <a:latin typeface="Calibri" panose="020F0502020204030204" pitchFamily="34" charset="0"/>
              </a:rPr>
              <a:t>INWESTYCYJNE</a:t>
            </a:r>
          </a:p>
          <a:p>
            <a:pPr>
              <a:spcAft>
                <a:spcPts val="600"/>
              </a:spcAft>
              <a:defRPr/>
            </a:pPr>
            <a:r>
              <a:rPr lang="pl-PL" sz="1200" dirty="0" smtClean="0">
                <a:latin typeface="Calibri" panose="020F0502020204030204" pitchFamily="34" charset="0"/>
              </a:rPr>
              <a:t>max 200 </a:t>
            </a:r>
            <a:r>
              <a:rPr lang="pl-PL" sz="1200" dirty="0">
                <a:latin typeface="Calibri" panose="020F0502020204030204" pitchFamily="34" charset="0"/>
              </a:rPr>
              <a:t>tys. </a:t>
            </a:r>
            <a:r>
              <a:rPr lang="pl-PL" sz="1200" dirty="0" smtClean="0">
                <a:latin typeface="Calibri" panose="020F0502020204030204" pitchFamily="34" charset="0"/>
              </a:rPr>
              <a:t>zł, 5 lat </a:t>
            </a:r>
          </a:p>
          <a:p>
            <a:pPr>
              <a:spcAft>
                <a:spcPts val="600"/>
              </a:spcAft>
              <a:defRPr/>
            </a:pPr>
            <a:r>
              <a:rPr lang="pl-PL" sz="1200" dirty="0" smtClean="0">
                <a:latin typeface="Calibri" panose="020F0502020204030204" pitchFamily="34" charset="0"/>
              </a:rPr>
              <a:t>OBROTOWE</a:t>
            </a:r>
          </a:p>
          <a:p>
            <a:pPr>
              <a:spcAft>
                <a:spcPts val="600"/>
              </a:spcAft>
              <a:defRPr/>
            </a:pPr>
            <a:r>
              <a:rPr lang="pl-PL" sz="1200" dirty="0" smtClean="0">
                <a:latin typeface="Calibri" panose="020F0502020204030204" pitchFamily="34" charset="0"/>
              </a:rPr>
              <a:t>max 120 tys. zł, 3 lata</a:t>
            </a:r>
          </a:p>
          <a:p>
            <a:pPr>
              <a:spcAft>
                <a:spcPts val="600"/>
              </a:spcAft>
              <a:defRPr/>
            </a:pPr>
            <a:r>
              <a:rPr lang="pl-PL" sz="1200" dirty="0" smtClean="0">
                <a:latin typeface="Calibri" panose="020F0502020204030204" pitchFamily="34" charset="0"/>
              </a:rPr>
              <a:t>OPROCENTOWANIE od:</a:t>
            </a:r>
          </a:p>
          <a:p>
            <a:pPr>
              <a:spcAft>
                <a:spcPts val="600"/>
              </a:spcAft>
              <a:defRPr/>
            </a:pPr>
            <a:r>
              <a:rPr lang="pl-PL" sz="1200" dirty="0" smtClean="0">
                <a:latin typeface="Calibri" panose="020F0502020204030204" pitchFamily="34" charset="0"/>
              </a:rPr>
              <a:t>2,83%  &gt; 12 m-cy</a:t>
            </a:r>
          </a:p>
          <a:p>
            <a:pPr>
              <a:spcAft>
                <a:spcPts val="600"/>
              </a:spcAft>
              <a:defRPr/>
            </a:pPr>
            <a:r>
              <a:rPr lang="pl-PL" sz="1200" dirty="0" smtClean="0">
                <a:latin typeface="Calibri" panose="020F0502020204030204" pitchFamily="34" charset="0"/>
              </a:rPr>
              <a:t>5,83% &lt; 12 m-cy</a:t>
            </a:r>
          </a:p>
          <a:p>
            <a:pPr>
              <a:spcAft>
                <a:spcPts val="600"/>
              </a:spcAft>
              <a:buFont typeface="Arial" charset="0"/>
              <a:buChar char="•"/>
              <a:defRPr/>
            </a:pPr>
            <a:endParaRPr lang="pl-PL" sz="1200" dirty="0"/>
          </a:p>
        </p:txBody>
      </p:sp>
      <p:sp>
        <p:nvSpPr>
          <p:cNvPr id="27" name="Trapez 26"/>
          <p:cNvSpPr/>
          <p:nvPr/>
        </p:nvSpPr>
        <p:spPr bwMode="auto">
          <a:xfrm>
            <a:off x="1643314" y="5013176"/>
            <a:ext cx="5545138" cy="648072"/>
          </a:xfrm>
          <a:prstGeom prst="trapezoid">
            <a:avLst/>
          </a:prstGeom>
          <a:solidFill>
            <a:schemeClr val="accent1">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pl-PL" sz="1800" dirty="0">
                <a:solidFill>
                  <a:schemeClr val="tx2"/>
                </a:solidFill>
                <a:latin typeface="+mj-lt"/>
              </a:rPr>
              <a:t>łącznie wypłacono </a:t>
            </a:r>
            <a:r>
              <a:rPr lang="pl-PL" sz="1800" b="1" dirty="0" smtClean="0">
                <a:solidFill>
                  <a:schemeClr val="tx2"/>
                </a:solidFill>
                <a:latin typeface="+mj-lt"/>
              </a:rPr>
              <a:t>530</a:t>
            </a:r>
            <a:r>
              <a:rPr lang="pl-PL" sz="1800" dirty="0" smtClean="0">
                <a:solidFill>
                  <a:schemeClr val="tx2"/>
                </a:solidFill>
                <a:latin typeface="+mj-lt"/>
              </a:rPr>
              <a:t> pożyczek</a:t>
            </a:r>
            <a:endParaRPr lang="pl-PL" sz="1800" dirty="0">
              <a:solidFill>
                <a:schemeClr val="tx2"/>
              </a:solidFill>
              <a:latin typeface="+mj-lt"/>
            </a:endParaRPr>
          </a:p>
          <a:p>
            <a:pPr algn="ctr">
              <a:defRPr/>
            </a:pPr>
            <a:r>
              <a:rPr lang="pl-PL" sz="1800" dirty="0">
                <a:solidFill>
                  <a:schemeClr val="tx2"/>
                </a:solidFill>
                <a:latin typeface="+mj-lt"/>
              </a:rPr>
              <a:t>na kwotę </a:t>
            </a:r>
            <a:r>
              <a:rPr lang="pl-PL" sz="1800" b="1" dirty="0" smtClean="0">
                <a:solidFill>
                  <a:schemeClr val="tx2"/>
                </a:solidFill>
                <a:latin typeface="+mj-lt"/>
              </a:rPr>
              <a:t>45,9 mln zł.</a:t>
            </a:r>
            <a:endParaRPr lang="pl-PL" sz="1800" b="1" dirty="0">
              <a:solidFill>
                <a:schemeClr val="tx2"/>
              </a:solidFill>
              <a:latin typeface="+mj-lt"/>
            </a:endParaRPr>
          </a:p>
        </p:txBody>
      </p:sp>
      <p:sp>
        <p:nvSpPr>
          <p:cNvPr id="3" name="Prostokąt zaokrąglony 2"/>
          <p:cNvSpPr/>
          <p:nvPr/>
        </p:nvSpPr>
        <p:spPr bwMode="auto">
          <a:xfrm>
            <a:off x="7164388" y="2154037"/>
            <a:ext cx="1872108" cy="627263"/>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pl-PL" sz="2000" dirty="0" smtClean="0">
                <a:latin typeface="+mj-lt"/>
                <a:ea typeface="Verdana" panose="020B0604030504040204" pitchFamily="34" charset="0"/>
                <a:cs typeface="Verdana" panose="020B0604030504040204" pitchFamily="34" charset="0"/>
              </a:rPr>
              <a:t>POKL 6.2</a:t>
            </a:r>
            <a:endParaRPr lang="pl-PL" sz="2000" dirty="0">
              <a:latin typeface="+mj-lt"/>
              <a:ea typeface="Verdana" panose="020B0604030504040204" pitchFamily="34" charset="0"/>
              <a:cs typeface="Verdana" panose="020B0604030504040204" pitchFamily="34" charset="0"/>
            </a:endParaRPr>
          </a:p>
        </p:txBody>
      </p:sp>
      <p:sp>
        <p:nvSpPr>
          <p:cNvPr id="4" name="Prostokąt 3"/>
          <p:cNvSpPr/>
          <p:nvPr/>
        </p:nvSpPr>
        <p:spPr bwMode="auto">
          <a:xfrm>
            <a:off x="7020272" y="2989916"/>
            <a:ext cx="2016224" cy="180723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Aft>
                <a:spcPts val="600"/>
              </a:spcAft>
              <a:defRPr/>
            </a:pPr>
            <a:r>
              <a:rPr lang="pl-PL" sz="1200" dirty="0">
                <a:latin typeface="Calibri" panose="020F0502020204030204" pitchFamily="34" charset="0"/>
              </a:rPr>
              <a:t>INWESTYCYJNE</a:t>
            </a:r>
          </a:p>
          <a:p>
            <a:pPr>
              <a:spcAft>
                <a:spcPts val="600"/>
              </a:spcAft>
              <a:defRPr/>
            </a:pPr>
            <a:r>
              <a:rPr lang="pl-PL" sz="1200" dirty="0">
                <a:latin typeface="Calibri" panose="020F0502020204030204" pitchFamily="34" charset="0"/>
              </a:rPr>
              <a:t>max 5</a:t>
            </a:r>
            <a:r>
              <a:rPr lang="pl-PL" sz="1200" dirty="0" smtClean="0">
                <a:latin typeface="Calibri" panose="020F0502020204030204" pitchFamily="34" charset="0"/>
              </a:rPr>
              <a:t>0 </a:t>
            </a:r>
            <a:r>
              <a:rPr lang="pl-PL" sz="1200" dirty="0">
                <a:latin typeface="Calibri" panose="020F0502020204030204" pitchFamily="34" charset="0"/>
              </a:rPr>
              <a:t>tys. zł, 5 lat</a:t>
            </a:r>
          </a:p>
          <a:p>
            <a:pPr>
              <a:spcAft>
                <a:spcPts val="600"/>
              </a:spcAft>
              <a:defRPr/>
            </a:pPr>
            <a:r>
              <a:rPr lang="pl-PL" sz="1200" dirty="0">
                <a:latin typeface="Calibri" panose="020F0502020204030204" pitchFamily="34" charset="0"/>
              </a:rPr>
              <a:t>OBROTOWE</a:t>
            </a:r>
          </a:p>
          <a:p>
            <a:pPr>
              <a:spcAft>
                <a:spcPts val="600"/>
              </a:spcAft>
              <a:defRPr/>
            </a:pPr>
            <a:r>
              <a:rPr lang="pl-PL" sz="1200" dirty="0">
                <a:latin typeface="Calibri" panose="020F0502020204030204" pitchFamily="34" charset="0"/>
              </a:rPr>
              <a:t>max </a:t>
            </a:r>
            <a:r>
              <a:rPr lang="pl-PL" sz="1200" dirty="0" smtClean="0">
                <a:latin typeface="Calibri" panose="020F0502020204030204" pitchFamily="34" charset="0"/>
              </a:rPr>
              <a:t>50 </a:t>
            </a:r>
            <a:r>
              <a:rPr lang="pl-PL" sz="1200" dirty="0">
                <a:latin typeface="Calibri" panose="020F0502020204030204" pitchFamily="34" charset="0"/>
              </a:rPr>
              <a:t>tys. zł, 3 </a:t>
            </a:r>
            <a:r>
              <a:rPr lang="pl-PL" sz="1200" dirty="0" smtClean="0">
                <a:latin typeface="Calibri" panose="020F0502020204030204" pitchFamily="34" charset="0"/>
              </a:rPr>
              <a:t>lata</a:t>
            </a:r>
          </a:p>
          <a:p>
            <a:pPr>
              <a:spcAft>
                <a:spcPts val="600"/>
              </a:spcAft>
              <a:defRPr/>
            </a:pPr>
            <a:r>
              <a:rPr lang="pl-PL" sz="1200" dirty="0" smtClean="0">
                <a:effectLst>
                  <a:outerShdw blurRad="38100" dist="38100" dir="2700000" algn="tl">
                    <a:srgbClr val="000000">
                      <a:alpha val="43137"/>
                    </a:srgbClr>
                  </a:outerShdw>
                </a:effectLst>
                <a:latin typeface="Calibri" panose="020F0502020204030204" pitchFamily="34" charset="0"/>
              </a:rPr>
              <a:t>OPROCENTOWANIE 2%</a:t>
            </a:r>
          </a:p>
          <a:p>
            <a:pPr>
              <a:spcAft>
                <a:spcPts val="600"/>
              </a:spcAft>
              <a:defRPr/>
            </a:pPr>
            <a:r>
              <a:rPr lang="pl-PL" sz="1200" dirty="0" smtClean="0">
                <a:effectLst>
                  <a:outerShdw blurRad="38100" dist="38100" dir="2700000" algn="tl">
                    <a:srgbClr val="000000">
                      <a:alpha val="43137"/>
                    </a:srgbClr>
                  </a:outerShdw>
                </a:effectLst>
                <a:latin typeface="Calibri" panose="020F0502020204030204" pitchFamily="34" charset="0"/>
              </a:rPr>
              <a:t>Karencja do 12 miesięcy</a:t>
            </a:r>
            <a:endParaRPr lang="pl-PL" sz="1200" dirty="0">
              <a:effectLst>
                <a:outerShdw blurRad="38100" dist="38100" dir="2700000" algn="tl">
                  <a:srgbClr val="000000">
                    <a:alpha val="43137"/>
                  </a:srgbClr>
                </a:outerShdw>
              </a:effectLst>
              <a:latin typeface="Calibri" panose="020F0502020204030204" pitchFamily="34" charset="0"/>
            </a:endParaRPr>
          </a:p>
          <a:p>
            <a:pPr>
              <a:spcAft>
                <a:spcPts val="600"/>
              </a:spcAft>
              <a:defRPr/>
            </a:pPr>
            <a:endParaRPr lang="pl-PL" sz="1200" dirty="0">
              <a:latin typeface="+mn-lt"/>
            </a:endParaRPr>
          </a:p>
        </p:txBody>
      </p:sp>
    </p:spTree>
    <p:extLst>
      <p:ext uri="{BB962C8B-B14F-4D97-AF65-F5344CB8AC3E}">
        <p14:creationId xmlns="" xmlns:p14="http://schemas.microsoft.com/office/powerpoint/2010/main" val="3478251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457200" y="1728788"/>
            <a:ext cx="184150" cy="488950"/>
          </a:xfrm>
          <a:prstGeom prst="rect">
            <a:avLst/>
          </a:prstGeom>
          <a:noFill/>
          <a:ln w="9525">
            <a:noFill/>
            <a:miter lim="800000"/>
            <a:headEnd/>
            <a:tailEnd/>
          </a:ln>
          <a:effectLst/>
        </p:spPr>
        <p:txBody>
          <a:bodyPr wrap="none">
            <a:spAutoFit/>
          </a:bodyPr>
          <a:lstStyle/>
          <a:p>
            <a:pPr>
              <a:defRPr/>
            </a:pPr>
            <a:endParaRPr lang="pl-PL" sz="2600" b="1" dirty="0">
              <a:solidFill>
                <a:srgbClr val="008000"/>
              </a:solidFill>
              <a:effectLst>
                <a:outerShdw blurRad="38100" dist="38100" dir="2700000" algn="tl">
                  <a:srgbClr val="C0C0C0"/>
                </a:outerShdw>
              </a:effectLst>
            </a:endParaRPr>
          </a:p>
        </p:txBody>
      </p:sp>
      <p:sp>
        <p:nvSpPr>
          <p:cNvPr id="14339" name="Text Box 4"/>
          <p:cNvSpPr txBox="1">
            <a:spLocks noChangeArrowheads="1"/>
          </p:cNvSpPr>
          <p:nvPr/>
        </p:nvSpPr>
        <p:spPr bwMode="auto">
          <a:xfrm>
            <a:off x="689769" y="1806576"/>
            <a:ext cx="72723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pl-PL" b="1" dirty="0">
              <a:latin typeface="Arial" charset="0"/>
            </a:endParaRPr>
          </a:p>
          <a:p>
            <a:pPr algn="ctr"/>
            <a:endParaRPr lang="pl-PL" dirty="0">
              <a:latin typeface="Arial" charset="0"/>
            </a:endParaRPr>
          </a:p>
        </p:txBody>
      </p:sp>
      <p:sp>
        <p:nvSpPr>
          <p:cNvPr id="6" name="Prostokąt 5"/>
          <p:cNvSpPr/>
          <p:nvPr/>
        </p:nvSpPr>
        <p:spPr>
          <a:xfrm>
            <a:off x="2976563" y="1584325"/>
            <a:ext cx="3190875" cy="8810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a:lnSpc>
                <a:spcPct val="90000"/>
              </a:lnSpc>
              <a:spcAft>
                <a:spcPct val="35000"/>
              </a:spcAft>
              <a:defRPr/>
            </a:pPr>
            <a:endParaRPr lang="pl-PL" sz="1600" dirty="0"/>
          </a:p>
        </p:txBody>
      </p:sp>
      <p:sp>
        <p:nvSpPr>
          <p:cNvPr id="7" name="Łącznik prosty 3"/>
          <p:cNvSpPr/>
          <p:nvPr/>
        </p:nvSpPr>
        <p:spPr>
          <a:xfrm>
            <a:off x="8070850" y="3525838"/>
            <a:ext cx="92075" cy="290512"/>
          </a:xfrm>
          <a:custGeom>
            <a:avLst/>
            <a:gdLst/>
            <a:ahLst/>
            <a:cxnLst/>
            <a:rect l="0" t="0" r="0" b="0"/>
            <a:pathLst>
              <a:path>
                <a:moveTo>
                  <a:pt x="45720" y="0"/>
                </a:moveTo>
                <a:lnTo>
                  <a:pt x="45720" y="28993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Łącznik prosty 4"/>
          <p:cNvSpPr/>
          <p:nvPr/>
        </p:nvSpPr>
        <p:spPr>
          <a:xfrm>
            <a:off x="5292725" y="2636838"/>
            <a:ext cx="2314575" cy="261937"/>
          </a:xfrm>
          <a:custGeom>
            <a:avLst/>
            <a:gdLst/>
            <a:ahLst/>
            <a:cxnLst/>
            <a:rect l="0" t="0" r="0" b="0"/>
            <a:pathLst>
              <a:path>
                <a:moveTo>
                  <a:pt x="0" y="0"/>
                </a:moveTo>
                <a:lnTo>
                  <a:pt x="0" y="170178"/>
                </a:lnTo>
                <a:lnTo>
                  <a:pt x="2313601" y="170178"/>
                </a:lnTo>
                <a:lnTo>
                  <a:pt x="2313601" y="2625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Łącznik prosty 5"/>
          <p:cNvSpPr/>
          <p:nvPr/>
        </p:nvSpPr>
        <p:spPr>
          <a:xfrm>
            <a:off x="3773488" y="3525838"/>
            <a:ext cx="2595562" cy="276225"/>
          </a:xfrm>
          <a:custGeom>
            <a:avLst/>
            <a:gdLst/>
            <a:ahLst/>
            <a:cxnLst/>
            <a:rect l="0" t="0" r="0" b="0"/>
            <a:pathLst>
              <a:path>
                <a:moveTo>
                  <a:pt x="0" y="0"/>
                </a:moveTo>
                <a:lnTo>
                  <a:pt x="0" y="184276"/>
                </a:lnTo>
                <a:lnTo>
                  <a:pt x="2594864" y="184276"/>
                </a:lnTo>
                <a:lnTo>
                  <a:pt x="2594864" y="27662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Łącznik prosty 6"/>
          <p:cNvSpPr/>
          <p:nvPr/>
        </p:nvSpPr>
        <p:spPr>
          <a:xfrm>
            <a:off x="3773488" y="3525838"/>
            <a:ext cx="742950" cy="290512"/>
          </a:xfrm>
          <a:custGeom>
            <a:avLst/>
            <a:gdLst/>
            <a:ahLst/>
            <a:cxnLst/>
            <a:rect l="0" t="0" r="0" b="0"/>
            <a:pathLst>
              <a:path>
                <a:moveTo>
                  <a:pt x="0" y="0"/>
                </a:moveTo>
                <a:lnTo>
                  <a:pt x="0" y="197582"/>
                </a:lnTo>
                <a:lnTo>
                  <a:pt x="743404" y="197582"/>
                </a:lnTo>
                <a:lnTo>
                  <a:pt x="743404" y="28993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Łącznik prosty 7"/>
          <p:cNvSpPr/>
          <p:nvPr/>
        </p:nvSpPr>
        <p:spPr>
          <a:xfrm>
            <a:off x="2754313" y="3525838"/>
            <a:ext cx="1019175" cy="290512"/>
          </a:xfrm>
          <a:custGeom>
            <a:avLst/>
            <a:gdLst/>
            <a:ahLst/>
            <a:cxnLst/>
            <a:rect l="0" t="0" r="0" b="0"/>
            <a:pathLst>
              <a:path>
                <a:moveTo>
                  <a:pt x="1019788" y="0"/>
                </a:moveTo>
                <a:lnTo>
                  <a:pt x="1019788" y="197582"/>
                </a:lnTo>
                <a:lnTo>
                  <a:pt x="0" y="197582"/>
                </a:lnTo>
                <a:lnTo>
                  <a:pt x="0" y="28993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Łącznik prosty 8"/>
          <p:cNvSpPr/>
          <p:nvPr/>
        </p:nvSpPr>
        <p:spPr>
          <a:xfrm>
            <a:off x="827088" y="3573463"/>
            <a:ext cx="2859087" cy="301625"/>
          </a:xfrm>
          <a:custGeom>
            <a:avLst/>
            <a:gdLst/>
            <a:ahLst/>
            <a:cxnLst/>
            <a:rect l="0" t="0" r="0" b="0"/>
            <a:pathLst>
              <a:path>
                <a:moveTo>
                  <a:pt x="2859260" y="0"/>
                </a:moveTo>
                <a:lnTo>
                  <a:pt x="2859260" y="210015"/>
                </a:lnTo>
                <a:lnTo>
                  <a:pt x="0" y="210015"/>
                </a:lnTo>
                <a:lnTo>
                  <a:pt x="0" y="30236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Łącznik prosty 9"/>
          <p:cNvSpPr/>
          <p:nvPr/>
        </p:nvSpPr>
        <p:spPr>
          <a:xfrm>
            <a:off x="3203575" y="2636838"/>
            <a:ext cx="2028825" cy="261937"/>
          </a:xfrm>
          <a:custGeom>
            <a:avLst/>
            <a:gdLst/>
            <a:ahLst/>
            <a:cxnLst/>
            <a:rect l="0" t="0" r="0" b="0"/>
            <a:pathLst>
              <a:path>
                <a:moveTo>
                  <a:pt x="2029102" y="0"/>
                </a:moveTo>
                <a:lnTo>
                  <a:pt x="2029102" y="170178"/>
                </a:lnTo>
                <a:lnTo>
                  <a:pt x="0" y="170178"/>
                </a:lnTo>
                <a:lnTo>
                  <a:pt x="0" y="26253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Prostokąt zaokrąglony 13"/>
          <p:cNvSpPr/>
          <p:nvPr/>
        </p:nvSpPr>
        <p:spPr>
          <a:xfrm>
            <a:off x="2555875" y="1412875"/>
            <a:ext cx="3249613" cy="10445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49" name="Grupa 14"/>
          <p:cNvGrpSpPr>
            <a:grpSpLocks/>
          </p:cNvGrpSpPr>
          <p:nvPr/>
        </p:nvGrpSpPr>
        <p:grpSpPr bwMode="auto">
          <a:xfrm>
            <a:off x="2700338" y="1484313"/>
            <a:ext cx="3251200" cy="1044575"/>
            <a:chOff x="4144753" y="3204469"/>
            <a:chExt cx="3250655" cy="1044813"/>
          </a:xfrm>
        </p:grpSpPr>
        <p:sp>
          <p:nvSpPr>
            <p:cNvPr id="44" name="Prostokąt zaokrąglony 43"/>
            <p:cNvSpPr/>
            <p:nvPr/>
          </p:nvSpPr>
          <p:spPr>
            <a:xfrm>
              <a:off x="4144753" y="3204469"/>
              <a:ext cx="3250655" cy="104481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Prostokąt 44"/>
            <p:cNvSpPr/>
            <p:nvPr/>
          </p:nvSpPr>
          <p:spPr>
            <a:xfrm>
              <a:off x="4174910" y="3234638"/>
              <a:ext cx="3190340" cy="9844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a:lnSpc>
                  <a:spcPct val="90000"/>
                </a:lnSpc>
                <a:spcAft>
                  <a:spcPct val="35000"/>
                </a:spcAft>
                <a:defRPr/>
              </a:pPr>
              <a:r>
                <a:rPr lang="pl-PL" sz="2800" dirty="0"/>
                <a:t>Cel pożyczki</a:t>
              </a:r>
            </a:p>
            <a:p>
              <a:pPr algn="ctr" defTabSz="1244600">
                <a:lnSpc>
                  <a:spcPct val="90000"/>
                </a:lnSpc>
                <a:spcAft>
                  <a:spcPct val="35000"/>
                </a:spcAft>
                <a:defRPr/>
              </a:pPr>
              <a:r>
                <a:rPr lang="pl-PL" sz="1600" dirty="0" smtClean="0"/>
                <a:t>Prowadzenie działalności gospodarczej</a:t>
              </a:r>
              <a:endParaRPr lang="pl-PL" sz="1600" dirty="0"/>
            </a:p>
          </p:txBody>
        </p:sp>
      </p:grpSp>
      <p:sp>
        <p:nvSpPr>
          <p:cNvPr id="16" name="Prostokąt zaokrąglony 15"/>
          <p:cNvSpPr/>
          <p:nvPr/>
        </p:nvSpPr>
        <p:spPr>
          <a:xfrm>
            <a:off x="1331913" y="2708275"/>
            <a:ext cx="2209800" cy="6334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51" name="Grupa 16"/>
          <p:cNvGrpSpPr>
            <a:grpSpLocks/>
          </p:cNvGrpSpPr>
          <p:nvPr/>
        </p:nvGrpSpPr>
        <p:grpSpPr bwMode="auto">
          <a:xfrm>
            <a:off x="1547813" y="2636838"/>
            <a:ext cx="2368550" cy="777875"/>
            <a:chOff x="1218167" y="4079774"/>
            <a:chExt cx="2209548" cy="776969"/>
          </a:xfrm>
        </p:grpSpPr>
        <p:sp>
          <p:nvSpPr>
            <p:cNvPr id="42" name="Prostokąt zaokrąglony 41"/>
            <p:cNvSpPr/>
            <p:nvPr/>
          </p:nvSpPr>
          <p:spPr>
            <a:xfrm>
              <a:off x="1218167" y="4224068"/>
              <a:ext cx="2209548" cy="63267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Prostokąt 42"/>
            <p:cNvSpPr/>
            <p:nvPr/>
          </p:nvSpPr>
          <p:spPr>
            <a:xfrm>
              <a:off x="1218167" y="4079774"/>
              <a:ext cx="2171044" cy="594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a:lnSpc>
                  <a:spcPct val="90000"/>
                </a:lnSpc>
                <a:spcAft>
                  <a:spcPct val="35000"/>
                </a:spcAft>
                <a:defRPr/>
              </a:pPr>
              <a:endParaRPr lang="pl-PL" dirty="0"/>
            </a:p>
            <a:p>
              <a:pPr algn="ctr" defTabSz="1066800">
                <a:lnSpc>
                  <a:spcPct val="90000"/>
                </a:lnSpc>
                <a:spcAft>
                  <a:spcPct val="35000"/>
                </a:spcAft>
                <a:defRPr/>
              </a:pPr>
              <a:endParaRPr lang="pl-PL" sz="1600" dirty="0" smtClean="0">
                <a:latin typeface="+mj-lt"/>
              </a:endParaRPr>
            </a:p>
            <a:p>
              <a:pPr algn="ctr" defTabSz="1066800">
                <a:lnSpc>
                  <a:spcPct val="90000"/>
                </a:lnSpc>
                <a:spcAft>
                  <a:spcPct val="35000"/>
                </a:spcAft>
                <a:defRPr/>
              </a:pPr>
              <a:r>
                <a:rPr lang="pl-PL" sz="1600" dirty="0" smtClean="0">
                  <a:latin typeface="+mj-lt"/>
                </a:rPr>
                <a:t>Inwestycyjny</a:t>
              </a:r>
            </a:p>
            <a:p>
              <a:pPr algn="ctr" defTabSz="1066800">
                <a:lnSpc>
                  <a:spcPct val="90000"/>
                </a:lnSpc>
                <a:spcAft>
                  <a:spcPct val="35000"/>
                </a:spcAft>
                <a:defRPr/>
              </a:pPr>
              <a:r>
                <a:rPr lang="pl-PL" sz="1600" dirty="0">
                  <a:latin typeface="+mj-lt"/>
                </a:rPr>
                <a:t>d</a:t>
              </a:r>
              <a:r>
                <a:rPr lang="pl-PL" sz="1600" dirty="0" smtClean="0">
                  <a:latin typeface="+mj-lt"/>
                </a:rPr>
                <a:t>o 7 lat</a:t>
              </a:r>
              <a:endParaRPr lang="pl-PL" sz="1600" dirty="0">
                <a:latin typeface="+mj-lt"/>
              </a:endParaRPr>
            </a:p>
            <a:p>
              <a:pPr algn="ctr" defTabSz="1066800">
                <a:lnSpc>
                  <a:spcPct val="90000"/>
                </a:lnSpc>
                <a:spcAft>
                  <a:spcPct val="35000"/>
                </a:spcAft>
                <a:defRPr/>
              </a:pPr>
              <a:endParaRPr lang="pl-PL" sz="1600" dirty="0"/>
            </a:p>
          </p:txBody>
        </p:sp>
      </p:grpSp>
      <p:sp>
        <p:nvSpPr>
          <p:cNvPr id="18" name="Prostokąt zaokrąglony 17"/>
          <p:cNvSpPr/>
          <p:nvPr/>
        </p:nvSpPr>
        <p:spPr>
          <a:xfrm>
            <a:off x="146050" y="3827463"/>
            <a:ext cx="1536700" cy="9366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53" name="Grupa 18"/>
          <p:cNvGrpSpPr>
            <a:grpSpLocks/>
          </p:cNvGrpSpPr>
          <p:nvPr/>
        </p:nvGrpSpPr>
        <p:grpSpPr bwMode="auto">
          <a:xfrm>
            <a:off x="179388" y="3933825"/>
            <a:ext cx="1866900" cy="936625"/>
            <a:chOff x="113601" y="5447222"/>
            <a:chExt cx="1722504" cy="936614"/>
          </a:xfrm>
        </p:grpSpPr>
        <p:sp>
          <p:nvSpPr>
            <p:cNvPr id="40" name="Prostokąt zaokrąglony 39"/>
            <p:cNvSpPr/>
            <p:nvPr/>
          </p:nvSpPr>
          <p:spPr>
            <a:xfrm>
              <a:off x="113601" y="5447222"/>
              <a:ext cx="1536485" cy="93661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Prostokąt 40"/>
            <p:cNvSpPr/>
            <p:nvPr/>
          </p:nvSpPr>
          <p:spPr>
            <a:xfrm>
              <a:off x="141430" y="5474210"/>
              <a:ext cx="1694675" cy="8826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anchor="ctr"/>
            <a:lstStyle/>
            <a:p>
              <a:pPr algn="ctr" defTabSz="711200">
                <a:lnSpc>
                  <a:spcPct val="90000"/>
                </a:lnSpc>
                <a:spcAft>
                  <a:spcPct val="35000"/>
                </a:spcAft>
                <a:defRPr/>
              </a:pPr>
              <a:r>
                <a:rPr lang="pl-PL" sz="1600" dirty="0" smtClean="0">
                  <a:solidFill>
                    <a:srgbClr val="000000"/>
                  </a:solidFill>
                  <a:latin typeface="+mj-lt"/>
                </a:rPr>
                <a:t>Zakup nieruchomości</a:t>
              </a:r>
              <a:endParaRPr lang="pl-PL" sz="1600" dirty="0">
                <a:solidFill>
                  <a:srgbClr val="000000"/>
                </a:solidFill>
                <a:latin typeface="+mj-lt"/>
              </a:endParaRPr>
            </a:p>
          </p:txBody>
        </p:sp>
      </p:grpSp>
      <p:sp>
        <p:nvSpPr>
          <p:cNvPr id="20" name="Prostokąt zaokrąglony 19"/>
          <p:cNvSpPr/>
          <p:nvPr/>
        </p:nvSpPr>
        <p:spPr>
          <a:xfrm>
            <a:off x="1908175" y="3816350"/>
            <a:ext cx="1690688" cy="10001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55" name="Grupa 20"/>
          <p:cNvGrpSpPr>
            <a:grpSpLocks/>
          </p:cNvGrpSpPr>
          <p:nvPr/>
        </p:nvGrpSpPr>
        <p:grpSpPr bwMode="auto">
          <a:xfrm>
            <a:off x="2019300" y="3848883"/>
            <a:ext cx="1690688" cy="1000125"/>
            <a:chOff x="1876036" y="5434789"/>
            <a:chExt cx="1690306" cy="1000222"/>
          </a:xfrm>
        </p:grpSpPr>
        <p:sp>
          <p:nvSpPr>
            <p:cNvPr id="38" name="Prostokąt zaokrąglony 37"/>
            <p:cNvSpPr/>
            <p:nvPr/>
          </p:nvSpPr>
          <p:spPr>
            <a:xfrm>
              <a:off x="1876036" y="5434789"/>
              <a:ext cx="1690306" cy="100022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Prostokąt 38"/>
            <p:cNvSpPr/>
            <p:nvPr/>
          </p:nvSpPr>
          <p:spPr>
            <a:xfrm>
              <a:off x="1904605" y="5463367"/>
              <a:ext cx="1633169" cy="943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pl-PL" sz="1600" dirty="0">
                  <a:latin typeface="+mj-lt"/>
                </a:rPr>
                <a:t>Remont, budowa lub przebudowa nieruchomości</a:t>
              </a:r>
            </a:p>
          </p:txBody>
        </p:sp>
      </p:grpSp>
      <p:sp>
        <p:nvSpPr>
          <p:cNvPr id="22" name="Prostokąt zaokrąglony 21"/>
          <p:cNvSpPr/>
          <p:nvPr/>
        </p:nvSpPr>
        <p:spPr>
          <a:xfrm>
            <a:off x="3821113" y="3816350"/>
            <a:ext cx="1392237" cy="10001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57" name="Grupa 22"/>
          <p:cNvGrpSpPr>
            <a:grpSpLocks/>
          </p:cNvGrpSpPr>
          <p:nvPr/>
        </p:nvGrpSpPr>
        <p:grpSpPr bwMode="auto">
          <a:xfrm>
            <a:off x="3779838" y="3933825"/>
            <a:ext cx="1512887" cy="1000125"/>
            <a:chOff x="3787879" y="5434789"/>
            <a:chExt cx="1393006" cy="1000222"/>
          </a:xfrm>
        </p:grpSpPr>
        <p:sp>
          <p:nvSpPr>
            <p:cNvPr id="36" name="Prostokąt zaokrąglony 35"/>
            <p:cNvSpPr/>
            <p:nvPr/>
          </p:nvSpPr>
          <p:spPr>
            <a:xfrm>
              <a:off x="3787879" y="5434789"/>
              <a:ext cx="1393006" cy="100022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Prostokąt 36"/>
            <p:cNvSpPr/>
            <p:nvPr/>
          </p:nvSpPr>
          <p:spPr>
            <a:xfrm>
              <a:off x="3817113" y="5463367"/>
              <a:ext cx="1334538" cy="943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anchor="ctr"/>
            <a:lstStyle/>
            <a:p>
              <a:pPr algn="ctr" defTabSz="711200">
                <a:lnSpc>
                  <a:spcPct val="90000"/>
                </a:lnSpc>
                <a:spcAft>
                  <a:spcPct val="35000"/>
                </a:spcAft>
                <a:defRPr/>
              </a:pPr>
              <a:r>
                <a:rPr lang="pl-PL" sz="1600" dirty="0">
                  <a:solidFill>
                    <a:srgbClr val="000000"/>
                  </a:solidFill>
                  <a:latin typeface="+mj-lt"/>
                </a:rPr>
                <a:t>Zakup maszyn urządzeń    wyposażenia</a:t>
              </a:r>
            </a:p>
          </p:txBody>
        </p:sp>
      </p:grpSp>
      <p:sp>
        <p:nvSpPr>
          <p:cNvPr id="24" name="Prostokąt zaokrąglony 23"/>
          <p:cNvSpPr/>
          <p:nvPr/>
        </p:nvSpPr>
        <p:spPr>
          <a:xfrm>
            <a:off x="5387975" y="3802063"/>
            <a:ext cx="1960563" cy="9921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59" name="Grupa 24"/>
          <p:cNvGrpSpPr>
            <a:grpSpLocks/>
          </p:cNvGrpSpPr>
          <p:nvPr/>
        </p:nvGrpSpPr>
        <p:grpSpPr bwMode="auto">
          <a:xfrm>
            <a:off x="5356225" y="3848883"/>
            <a:ext cx="2025650" cy="1041400"/>
            <a:chOff x="5292489" y="5421483"/>
            <a:chExt cx="2088233" cy="992587"/>
          </a:xfrm>
        </p:grpSpPr>
        <p:sp>
          <p:nvSpPr>
            <p:cNvPr id="34" name="Prostokąt zaokrąglony 33"/>
            <p:cNvSpPr/>
            <p:nvPr/>
          </p:nvSpPr>
          <p:spPr>
            <a:xfrm>
              <a:off x="5355961" y="5421483"/>
              <a:ext cx="1961289" cy="99258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Prostokąt 34"/>
            <p:cNvSpPr/>
            <p:nvPr/>
          </p:nvSpPr>
          <p:spPr>
            <a:xfrm>
              <a:off x="5292489" y="5450024"/>
              <a:ext cx="2088233" cy="9355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anchor="ctr"/>
            <a:lstStyle/>
            <a:p>
              <a:pPr algn="ctr" defTabSz="711200">
                <a:lnSpc>
                  <a:spcPct val="90000"/>
                </a:lnSpc>
                <a:spcAft>
                  <a:spcPct val="35000"/>
                </a:spcAft>
                <a:defRPr/>
              </a:pPr>
              <a:r>
                <a:rPr lang="pl-PL" sz="1600" dirty="0">
                  <a:solidFill>
                    <a:srgbClr val="000000"/>
                  </a:solidFill>
                  <a:latin typeface="+mj-lt"/>
                </a:rPr>
                <a:t>Zakup </a:t>
              </a:r>
              <a:r>
                <a:rPr lang="pl-PL" sz="1600" dirty="0" smtClean="0">
                  <a:solidFill>
                    <a:srgbClr val="000000"/>
                  </a:solidFill>
                  <a:latin typeface="+mj-lt"/>
                </a:rPr>
                <a:t>sprzętu</a:t>
              </a:r>
            </a:p>
            <a:p>
              <a:pPr algn="ctr" defTabSz="711200">
                <a:lnSpc>
                  <a:spcPct val="90000"/>
                </a:lnSpc>
                <a:spcAft>
                  <a:spcPct val="35000"/>
                </a:spcAft>
                <a:defRPr/>
              </a:pPr>
              <a:r>
                <a:rPr lang="pl-PL" sz="1600" dirty="0" smtClean="0">
                  <a:solidFill>
                    <a:srgbClr val="000000"/>
                  </a:solidFill>
                  <a:latin typeface="+mj-lt"/>
                </a:rPr>
                <a:t>oprogramowania</a:t>
              </a:r>
              <a:endParaRPr lang="pl-PL" sz="1600" dirty="0">
                <a:solidFill>
                  <a:srgbClr val="000000"/>
                </a:solidFill>
                <a:latin typeface="+mj-lt"/>
              </a:endParaRPr>
            </a:p>
          </p:txBody>
        </p:sp>
      </p:grpSp>
      <p:sp>
        <p:nvSpPr>
          <p:cNvPr id="26" name="Prostokąt zaokrąglony 25"/>
          <p:cNvSpPr/>
          <p:nvPr/>
        </p:nvSpPr>
        <p:spPr>
          <a:xfrm>
            <a:off x="7346950" y="2892425"/>
            <a:ext cx="1539875" cy="6334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61" name="Grupa 26"/>
          <p:cNvGrpSpPr>
            <a:grpSpLocks/>
          </p:cNvGrpSpPr>
          <p:nvPr/>
        </p:nvGrpSpPr>
        <p:grpSpPr bwMode="auto">
          <a:xfrm>
            <a:off x="7092950" y="2997200"/>
            <a:ext cx="1905000" cy="633413"/>
            <a:chOff x="7313413" y="4511814"/>
            <a:chExt cx="1540540" cy="633039"/>
          </a:xfrm>
        </p:grpSpPr>
        <p:sp>
          <p:nvSpPr>
            <p:cNvPr id="32" name="Prostokąt zaokrąglony 31"/>
            <p:cNvSpPr/>
            <p:nvPr/>
          </p:nvSpPr>
          <p:spPr>
            <a:xfrm>
              <a:off x="7313413" y="4511814"/>
              <a:ext cx="1540540" cy="63303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Prostokąt 32"/>
            <p:cNvSpPr/>
            <p:nvPr/>
          </p:nvSpPr>
          <p:spPr>
            <a:xfrm>
              <a:off x="7331386" y="4530853"/>
              <a:ext cx="1504594" cy="5949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a:lnSpc>
                  <a:spcPct val="90000"/>
                </a:lnSpc>
                <a:spcAft>
                  <a:spcPct val="35000"/>
                </a:spcAft>
                <a:defRPr/>
              </a:pPr>
              <a:endParaRPr lang="pl-PL" dirty="0"/>
            </a:p>
            <a:p>
              <a:pPr algn="ctr" defTabSz="1066800">
                <a:lnSpc>
                  <a:spcPct val="90000"/>
                </a:lnSpc>
                <a:spcAft>
                  <a:spcPct val="35000"/>
                </a:spcAft>
                <a:defRPr/>
              </a:pPr>
              <a:r>
                <a:rPr lang="pl-PL" sz="1600" dirty="0" smtClean="0">
                  <a:latin typeface="+mj-lt"/>
                </a:rPr>
                <a:t>Obrotowy do 3 lat</a:t>
              </a:r>
            </a:p>
            <a:p>
              <a:pPr algn="ctr" defTabSz="1066800">
                <a:lnSpc>
                  <a:spcPct val="90000"/>
                </a:lnSpc>
                <a:spcAft>
                  <a:spcPct val="35000"/>
                </a:spcAft>
                <a:defRPr/>
              </a:pPr>
              <a:r>
                <a:rPr lang="pl-PL" dirty="0" smtClean="0"/>
                <a:t> </a:t>
              </a:r>
              <a:endParaRPr lang="pl-PL" dirty="0"/>
            </a:p>
            <a:p>
              <a:pPr algn="ctr" defTabSz="1066800">
                <a:lnSpc>
                  <a:spcPct val="90000"/>
                </a:lnSpc>
                <a:spcAft>
                  <a:spcPct val="35000"/>
                </a:spcAft>
                <a:defRPr/>
              </a:pPr>
              <a:endParaRPr lang="pl-PL" sz="1400" dirty="0"/>
            </a:p>
          </p:txBody>
        </p:sp>
      </p:grpSp>
      <p:sp>
        <p:nvSpPr>
          <p:cNvPr id="28" name="Prostokąt zaokrąglony 27"/>
          <p:cNvSpPr/>
          <p:nvPr/>
        </p:nvSpPr>
        <p:spPr>
          <a:xfrm>
            <a:off x="7618413" y="3816350"/>
            <a:ext cx="996950" cy="13509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63" name="Grupa 28"/>
          <p:cNvGrpSpPr>
            <a:grpSpLocks/>
          </p:cNvGrpSpPr>
          <p:nvPr/>
        </p:nvGrpSpPr>
        <p:grpSpPr bwMode="auto">
          <a:xfrm>
            <a:off x="7521575" y="3909641"/>
            <a:ext cx="1476375" cy="1350963"/>
            <a:chOff x="7585226" y="5434789"/>
            <a:chExt cx="996913" cy="1351818"/>
          </a:xfrm>
        </p:grpSpPr>
        <p:sp>
          <p:nvSpPr>
            <p:cNvPr id="30" name="Prostokąt zaokrąglony 29"/>
            <p:cNvSpPr/>
            <p:nvPr/>
          </p:nvSpPr>
          <p:spPr>
            <a:xfrm>
              <a:off x="7585226" y="5434789"/>
              <a:ext cx="996913" cy="13518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Prostokąt 30"/>
            <p:cNvSpPr/>
            <p:nvPr/>
          </p:nvSpPr>
          <p:spPr>
            <a:xfrm>
              <a:off x="7614169" y="5463382"/>
              <a:ext cx="939028" cy="12946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anchor="ctr"/>
            <a:lstStyle/>
            <a:p>
              <a:pPr algn="ctr" defTabSz="711200">
                <a:lnSpc>
                  <a:spcPct val="90000"/>
                </a:lnSpc>
                <a:spcAft>
                  <a:spcPct val="35000"/>
                </a:spcAft>
                <a:defRPr/>
              </a:pPr>
              <a:r>
                <a:rPr lang="pl-PL" sz="1600" dirty="0">
                  <a:solidFill>
                    <a:srgbClr val="000000"/>
                  </a:solidFill>
                  <a:latin typeface="+mj-lt"/>
                </a:rPr>
                <a:t>Zakup towarów  materiałów  surowców</a:t>
              </a:r>
            </a:p>
          </p:txBody>
        </p:sp>
      </p:grpSp>
      <p:pic>
        <p:nvPicPr>
          <p:cNvPr id="14364"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4365" name="Grupa 26"/>
          <p:cNvGrpSpPr>
            <a:grpSpLocks/>
          </p:cNvGrpSpPr>
          <p:nvPr/>
        </p:nvGrpSpPr>
        <p:grpSpPr bwMode="auto">
          <a:xfrm>
            <a:off x="6875463" y="1196975"/>
            <a:ext cx="1995487" cy="1133475"/>
            <a:chOff x="7331385" y="4530854"/>
            <a:chExt cx="1612512" cy="1132409"/>
          </a:xfrm>
        </p:grpSpPr>
        <p:sp>
          <p:nvSpPr>
            <p:cNvPr id="48" name="Prostokąt zaokrąglony 47"/>
            <p:cNvSpPr/>
            <p:nvPr/>
          </p:nvSpPr>
          <p:spPr>
            <a:xfrm>
              <a:off x="7371152" y="4871846"/>
              <a:ext cx="1540675" cy="63281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Prostokąt 48"/>
            <p:cNvSpPr/>
            <p:nvPr/>
          </p:nvSpPr>
          <p:spPr>
            <a:xfrm>
              <a:off x="7331385" y="4530854"/>
              <a:ext cx="1612512" cy="11324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a:lnSpc>
                  <a:spcPct val="90000"/>
                </a:lnSpc>
                <a:spcAft>
                  <a:spcPct val="35000"/>
                </a:spcAft>
                <a:defRPr/>
              </a:pPr>
              <a:endParaRPr lang="pl-PL" dirty="0"/>
            </a:p>
            <a:p>
              <a:pPr algn="ctr" defTabSz="1066800">
                <a:lnSpc>
                  <a:spcPct val="90000"/>
                </a:lnSpc>
                <a:spcAft>
                  <a:spcPct val="35000"/>
                </a:spcAft>
                <a:defRPr/>
              </a:pPr>
              <a:r>
                <a:rPr lang="pl-PL" sz="1200" b="1" dirty="0">
                  <a:solidFill>
                    <a:srgbClr val="FF0000"/>
                  </a:solidFill>
                </a:rPr>
                <a:t>Wykluczenie: zakupy o charakterze konsumpcyjnym </a:t>
              </a:r>
            </a:p>
            <a:p>
              <a:pPr algn="ctr" defTabSz="1066800">
                <a:lnSpc>
                  <a:spcPct val="90000"/>
                </a:lnSpc>
                <a:spcAft>
                  <a:spcPct val="35000"/>
                </a:spcAft>
                <a:defRPr/>
              </a:pPr>
              <a:endParaRPr lang="pl-PL" sz="14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457200" y="1728788"/>
            <a:ext cx="184150" cy="488950"/>
          </a:xfrm>
          <a:prstGeom prst="rect">
            <a:avLst/>
          </a:prstGeom>
          <a:noFill/>
          <a:ln w="9525">
            <a:noFill/>
            <a:miter lim="800000"/>
            <a:headEnd/>
            <a:tailEnd/>
          </a:ln>
          <a:effectLst/>
        </p:spPr>
        <p:txBody>
          <a:bodyPr wrap="none">
            <a:spAutoFit/>
          </a:bodyPr>
          <a:lstStyle/>
          <a:p>
            <a:pPr>
              <a:defRPr/>
            </a:pPr>
            <a:endParaRPr lang="pl-PL" sz="2600" b="1" dirty="0">
              <a:solidFill>
                <a:srgbClr val="008000"/>
              </a:solidFill>
              <a:effectLst>
                <a:outerShdw blurRad="38100" dist="38100" dir="2700000" algn="tl">
                  <a:srgbClr val="C0C0C0"/>
                </a:outerShdw>
              </a:effectLst>
            </a:endParaRPr>
          </a:p>
        </p:txBody>
      </p:sp>
      <p:sp>
        <p:nvSpPr>
          <p:cNvPr id="107523" name="Text Box 3"/>
          <p:cNvSpPr txBox="1">
            <a:spLocks noChangeArrowheads="1"/>
          </p:cNvSpPr>
          <p:nvPr/>
        </p:nvSpPr>
        <p:spPr bwMode="auto">
          <a:xfrm>
            <a:off x="755650" y="1412875"/>
            <a:ext cx="7920038" cy="461665"/>
          </a:xfrm>
          <a:prstGeom prst="rect">
            <a:avLst/>
          </a:prstGeom>
          <a:noFill/>
          <a:ln w="9525">
            <a:noFill/>
            <a:miter lim="800000"/>
            <a:headEnd/>
            <a:tailEnd/>
          </a:ln>
          <a:effectLst/>
        </p:spPr>
        <p:txBody>
          <a:bodyPr>
            <a:spAutoFit/>
          </a:bodyPr>
          <a:lstStyle/>
          <a:p>
            <a:pPr marL="444500" indent="-177800" algn="ctr">
              <a:defRPr/>
            </a:pPr>
            <a:r>
              <a:rPr lang="pl-PL" b="1" dirty="0">
                <a:solidFill>
                  <a:srgbClr val="002060"/>
                </a:solidFill>
                <a:latin typeface="Calibri" panose="020F0502020204030204" pitchFamily="34" charset="0"/>
              </a:rPr>
              <a:t>Koszty </a:t>
            </a:r>
            <a:r>
              <a:rPr lang="pl-PL" b="1" dirty="0" smtClean="0">
                <a:solidFill>
                  <a:srgbClr val="002060"/>
                </a:solidFill>
                <a:latin typeface="Calibri" panose="020F0502020204030204" pitchFamily="34" charset="0"/>
              </a:rPr>
              <a:t>pożyczki dla działających firm</a:t>
            </a:r>
            <a:endParaRPr lang="pl-PL" b="1" dirty="0">
              <a:solidFill>
                <a:srgbClr val="002060"/>
              </a:solidFill>
              <a:latin typeface="Calibri" panose="020F0502020204030204" pitchFamily="34" charset="0"/>
            </a:endParaRPr>
          </a:p>
        </p:txBody>
      </p:sp>
      <p:sp>
        <p:nvSpPr>
          <p:cNvPr id="16388" name="Prostokąt 3"/>
          <p:cNvSpPr>
            <a:spLocks noChangeArrowheads="1"/>
          </p:cNvSpPr>
          <p:nvPr/>
        </p:nvSpPr>
        <p:spPr bwMode="auto">
          <a:xfrm>
            <a:off x="611188" y="1341438"/>
            <a:ext cx="80645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55600" indent="-177800"/>
            <a:endParaRPr lang="pl-PL" sz="2800" dirty="0">
              <a:solidFill>
                <a:srgbClr val="008000"/>
              </a:solidFill>
              <a:latin typeface="Arial" charset="0"/>
            </a:endParaRPr>
          </a:p>
          <a:p>
            <a:pPr marL="355600" indent="-177800">
              <a:buFont typeface="Arial" charset="0"/>
              <a:buChar char="•"/>
            </a:pPr>
            <a:endParaRPr lang="pl-PL" sz="2800" dirty="0">
              <a:solidFill>
                <a:srgbClr val="008000"/>
              </a:solidFill>
              <a:latin typeface="Arial" charset="0"/>
            </a:endParaRPr>
          </a:p>
          <a:p>
            <a:pPr marL="355600" indent="-177800"/>
            <a:r>
              <a:rPr lang="pl-PL" sz="2800" dirty="0">
                <a:solidFill>
                  <a:srgbClr val="008000"/>
                </a:solidFill>
                <a:latin typeface="Arial" charset="0"/>
              </a:rPr>
              <a:t>                                        </a:t>
            </a:r>
          </a:p>
        </p:txBody>
      </p:sp>
      <p:sp>
        <p:nvSpPr>
          <p:cNvPr id="8197" name="Strzałka w prawo 4"/>
          <p:cNvSpPr>
            <a:spLocks noChangeArrowheads="1"/>
          </p:cNvSpPr>
          <p:nvPr/>
        </p:nvSpPr>
        <p:spPr bwMode="auto">
          <a:xfrm>
            <a:off x="611188" y="2565400"/>
            <a:ext cx="2665412" cy="863600"/>
          </a:xfrm>
          <a:prstGeom prst="rightArrow">
            <a:avLst>
              <a:gd name="adj1" fmla="val 50000"/>
              <a:gd name="adj2" fmla="val 50044"/>
            </a:avLst>
          </a:prstGeom>
          <a:gradFill flip="none" rotWithShape="1">
            <a:gsLst>
              <a:gs pos="0">
                <a:srgbClr val="B93AC6">
                  <a:tint val="66000"/>
                  <a:satMod val="160000"/>
                </a:srgbClr>
              </a:gs>
              <a:gs pos="50000">
                <a:srgbClr val="B93AC6">
                  <a:tint val="44500"/>
                  <a:satMod val="160000"/>
                </a:srgbClr>
              </a:gs>
              <a:gs pos="100000">
                <a:srgbClr val="B93AC6">
                  <a:tint val="23500"/>
                  <a:satMod val="160000"/>
                </a:srgbClr>
              </a:gs>
            </a:gsLst>
            <a:lin ang="10800000" scaled="1"/>
            <a:tileRect/>
          </a:gradFill>
          <a:ln>
            <a:solidFill>
              <a:schemeClr val="tx1"/>
            </a:solidFill>
            <a:prstDash val="soli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lstStyle/>
          <a:p>
            <a:pPr algn="ctr">
              <a:defRPr/>
            </a:pPr>
            <a:r>
              <a:rPr lang="pl-PL" sz="2200" dirty="0"/>
              <a:t>oprocentowanie</a:t>
            </a:r>
          </a:p>
        </p:txBody>
      </p:sp>
      <p:sp>
        <p:nvSpPr>
          <p:cNvPr id="8198" name="Strzałka w prawo 5"/>
          <p:cNvSpPr>
            <a:spLocks noChangeArrowheads="1"/>
          </p:cNvSpPr>
          <p:nvPr/>
        </p:nvSpPr>
        <p:spPr bwMode="auto">
          <a:xfrm>
            <a:off x="611188" y="3860800"/>
            <a:ext cx="2665412" cy="863600"/>
          </a:xfrm>
          <a:prstGeom prst="rightArrow">
            <a:avLst>
              <a:gd name="adj1" fmla="val 50000"/>
              <a:gd name="adj2" fmla="val 50044"/>
            </a:avLst>
          </a:prstGeom>
          <a:gradFill flip="none" rotWithShape="1">
            <a:gsLst>
              <a:gs pos="0">
                <a:srgbClr val="33ED52">
                  <a:tint val="66000"/>
                  <a:satMod val="160000"/>
                </a:srgbClr>
              </a:gs>
              <a:gs pos="50000">
                <a:srgbClr val="33ED52">
                  <a:tint val="44500"/>
                  <a:satMod val="160000"/>
                </a:srgbClr>
              </a:gs>
              <a:gs pos="100000">
                <a:srgbClr val="33ED52">
                  <a:tint val="23500"/>
                  <a:satMod val="160000"/>
                </a:srgbClr>
              </a:gs>
            </a:gsLst>
            <a:lin ang="10800000" scaled="1"/>
            <a:tileRect/>
          </a:gradFill>
          <a:ln w="9525" algn="ctr">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pl-PL" sz="2200" dirty="0">
                <a:latin typeface="+mn-lt"/>
              </a:rPr>
              <a:t>prowizja</a:t>
            </a:r>
            <a:r>
              <a:rPr lang="pl-PL" dirty="0">
                <a:latin typeface="+mn-lt"/>
              </a:rPr>
              <a:t> </a:t>
            </a:r>
          </a:p>
        </p:txBody>
      </p:sp>
      <p:sp>
        <p:nvSpPr>
          <p:cNvPr id="8199" name="Strzałka w prawo 7"/>
          <p:cNvSpPr>
            <a:spLocks noChangeArrowheads="1"/>
          </p:cNvSpPr>
          <p:nvPr/>
        </p:nvSpPr>
        <p:spPr bwMode="auto">
          <a:xfrm>
            <a:off x="3348038" y="2205038"/>
            <a:ext cx="2881312" cy="719137"/>
          </a:xfrm>
          <a:prstGeom prst="rightArrow">
            <a:avLst>
              <a:gd name="adj1" fmla="val 50000"/>
              <a:gd name="adj2" fmla="val 50083"/>
            </a:avLst>
          </a:prstGeom>
          <a:gradFill flip="none" rotWithShape="1">
            <a:gsLst>
              <a:gs pos="0">
                <a:srgbClr val="B93AC6">
                  <a:tint val="66000"/>
                  <a:satMod val="160000"/>
                </a:srgbClr>
              </a:gs>
              <a:gs pos="50000">
                <a:srgbClr val="B93AC6">
                  <a:tint val="44500"/>
                  <a:satMod val="160000"/>
                </a:srgbClr>
              </a:gs>
              <a:gs pos="100000">
                <a:srgbClr val="B93AC6">
                  <a:tint val="23500"/>
                  <a:satMod val="160000"/>
                </a:srgbClr>
              </a:gs>
            </a:gsLst>
            <a:lin ang="10800000" scaled="1"/>
            <a:tileRect/>
          </a:gradFill>
          <a:ln w="9525" algn="ctr">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pl-PL" sz="1800" dirty="0">
                <a:latin typeface="+mn-lt"/>
              </a:rPr>
              <a:t>firmy poniżej roku</a:t>
            </a:r>
          </a:p>
        </p:txBody>
      </p:sp>
      <p:sp>
        <p:nvSpPr>
          <p:cNvPr id="8200" name="Strzałka w prawo 8"/>
          <p:cNvSpPr>
            <a:spLocks noChangeArrowheads="1"/>
          </p:cNvSpPr>
          <p:nvPr/>
        </p:nvSpPr>
        <p:spPr bwMode="auto">
          <a:xfrm>
            <a:off x="3348038" y="2924175"/>
            <a:ext cx="2879725" cy="720725"/>
          </a:xfrm>
          <a:prstGeom prst="rightArrow">
            <a:avLst>
              <a:gd name="adj1" fmla="val 50000"/>
              <a:gd name="adj2" fmla="val 49960"/>
            </a:avLst>
          </a:prstGeom>
          <a:gradFill flip="none" rotWithShape="1">
            <a:gsLst>
              <a:gs pos="0">
                <a:srgbClr val="B93AC6">
                  <a:tint val="66000"/>
                  <a:satMod val="160000"/>
                </a:srgbClr>
              </a:gs>
              <a:gs pos="50000">
                <a:srgbClr val="B93AC6">
                  <a:tint val="44500"/>
                  <a:satMod val="160000"/>
                </a:srgbClr>
              </a:gs>
              <a:gs pos="100000">
                <a:srgbClr val="B93AC6">
                  <a:tint val="23500"/>
                  <a:satMod val="160000"/>
                </a:srgbClr>
              </a:gs>
            </a:gsLst>
            <a:lin ang="10800000" scaled="1"/>
            <a:tileRect/>
          </a:gradFill>
          <a:ln w="9525" algn="ctr">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pl-PL" sz="1800" dirty="0">
                <a:latin typeface="+mn-lt"/>
              </a:rPr>
              <a:t>firmy powyżej roku</a:t>
            </a:r>
          </a:p>
        </p:txBody>
      </p:sp>
      <p:sp>
        <p:nvSpPr>
          <p:cNvPr id="8201" name="Strzałka w prawo 9"/>
          <p:cNvSpPr>
            <a:spLocks noChangeArrowheads="1"/>
          </p:cNvSpPr>
          <p:nvPr/>
        </p:nvSpPr>
        <p:spPr bwMode="auto">
          <a:xfrm>
            <a:off x="611188" y="4868863"/>
            <a:ext cx="3313112" cy="863600"/>
          </a:xfrm>
          <a:prstGeom prst="rightArrow">
            <a:avLst>
              <a:gd name="adj1" fmla="val 50000"/>
              <a:gd name="adj2" fmla="val 50026"/>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w="9525" algn="ctr">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pl-PL" sz="2100" dirty="0">
                <a:latin typeface="+mn-lt"/>
              </a:rPr>
              <a:t>rozpatrzenie wniosku</a:t>
            </a:r>
          </a:p>
        </p:txBody>
      </p:sp>
      <p:sp>
        <p:nvSpPr>
          <p:cNvPr id="8202" name="Prostokąt 10"/>
          <p:cNvSpPr>
            <a:spLocks noChangeArrowheads="1"/>
          </p:cNvSpPr>
          <p:nvPr/>
        </p:nvSpPr>
        <p:spPr bwMode="auto">
          <a:xfrm>
            <a:off x="3851275" y="3933825"/>
            <a:ext cx="3384550" cy="719138"/>
          </a:xfrm>
          <a:prstGeom prst="rect">
            <a:avLst/>
          </a:prstGeom>
          <a:gradFill flip="none" rotWithShape="1">
            <a:gsLst>
              <a:gs pos="0">
                <a:srgbClr val="33ED52">
                  <a:tint val="66000"/>
                  <a:satMod val="160000"/>
                </a:srgbClr>
              </a:gs>
              <a:gs pos="50000">
                <a:srgbClr val="33ED52">
                  <a:tint val="44500"/>
                  <a:satMod val="160000"/>
                </a:srgbClr>
              </a:gs>
              <a:gs pos="100000">
                <a:srgbClr val="33ED52">
                  <a:tint val="23500"/>
                  <a:satMod val="160000"/>
                </a:srgbClr>
              </a:gs>
            </a:gsLst>
            <a:path path="circle">
              <a:fillToRect l="50000" t="50000" r="50000" b="50000"/>
            </a:path>
            <a:tileRect/>
          </a:gradFill>
          <a:ln w="9525" algn="ctr">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pl-PL" sz="1800" b="1" dirty="0">
                <a:latin typeface="+mn-lt"/>
              </a:rPr>
              <a:t>od 1,0 % do 2,0% </a:t>
            </a:r>
          </a:p>
          <a:p>
            <a:pPr algn="ctr">
              <a:defRPr/>
            </a:pPr>
            <a:r>
              <a:rPr lang="pl-PL" sz="1800" dirty="0">
                <a:latin typeface="+mn-lt"/>
              </a:rPr>
              <a:t>kwoty przyznanej pożyczki </a:t>
            </a:r>
          </a:p>
        </p:txBody>
      </p:sp>
      <p:sp>
        <p:nvSpPr>
          <p:cNvPr id="8203" name="Prostokąt 11"/>
          <p:cNvSpPr>
            <a:spLocks noChangeArrowheads="1"/>
          </p:cNvSpPr>
          <p:nvPr/>
        </p:nvSpPr>
        <p:spPr bwMode="auto">
          <a:xfrm>
            <a:off x="4067175" y="5084763"/>
            <a:ext cx="3025775" cy="43180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w="9525" algn="ctr">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pl-PL" sz="2000" b="1" dirty="0">
                <a:latin typeface="+mn-lt"/>
              </a:rPr>
              <a:t>100 zł</a:t>
            </a:r>
          </a:p>
        </p:txBody>
      </p:sp>
      <p:sp>
        <p:nvSpPr>
          <p:cNvPr id="8204" name="Prostokąt 12"/>
          <p:cNvSpPr>
            <a:spLocks noChangeArrowheads="1"/>
          </p:cNvSpPr>
          <p:nvPr/>
        </p:nvSpPr>
        <p:spPr bwMode="auto">
          <a:xfrm>
            <a:off x="6588125" y="2349500"/>
            <a:ext cx="1728788" cy="431800"/>
          </a:xfrm>
          <a:prstGeom prst="rect">
            <a:avLst/>
          </a:prstGeom>
          <a:gradFill flip="none" rotWithShape="1">
            <a:gsLst>
              <a:gs pos="0">
                <a:srgbClr val="B93AC6">
                  <a:tint val="66000"/>
                  <a:satMod val="160000"/>
                </a:srgbClr>
              </a:gs>
              <a:gs pos="50000">
                <a:srgbClr val="B93AC6">
                  <a:tint val="44500"/>
                  <a:satMod val="160000"/>
                </a:srgbClr>
              </a:gs>
              <a:gs pos="100000">
                <a:srgbClr val="B93AC6">
                  <a:tint val="23500"/>
                  <a:satMod val="160000"/>
                </a:srgbClr>
              </a:gs>
            </a:gsLst>
            <a:path path="circle">
              <a:fillToRect l="50000" t="50000" r="50000" b="50000"/>
            </a:path>
            <a:tileRect/>
          </a:gradFill>
          <a:ln w="9525" algn="ctr">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pl-PL" sz="2000" b="1" dirty="0">
                <a:latin typeface="+mn-lt"/>
              </a:rPr>
              <a:t>od </a:t>
            </a:r>
            <a:r>
              <a:rPr lang="pl-PL" sz="2000" b="1" dirty="0" smtClean="0">
                <a:latin typeface="+mn-lt"/>
              </a:rPr>
              <a:t>5,83</a:t>
            </a:r>
            <a:r>
              <a:rPr lang="pl-PL" sz="2000" dirty="0" smtClean="0">
                <a:latin typeface="+mn-lt"/>
              </a:rPr>
              <a:t>%</a:t>
            </a:r>
            <a:endParaRPr lang="pl-PL" sz="2000" dirty="0">
              <a:latin typeface="+mn-lt"/>
            </a:endParaRPr>
          </a:p>
        </p:txBody>
      </p:sp>
      <p:sp>
        <p:nvSpPr>
          <p:cNvPr id="8205" name="Prostokąt 13"/>
          <p:cNvSpPr>
            <a:spLocks noChangeArrowheads="1"/>
          </p:cNvSpPr>
          <p:nvPr/>
        </p:nvSpPr>
        <p:spPr bwMode="auto">
          <a:xfrm>
            <a:off x="6588125" y="3068638"/>
            <a:ext cx="1728788" cy="431800"/>
          </a:xfrm>
          <a:prstGeom prst="rect">
            <a:avLst/>
          </a:prstGeom>
          <a:gradFill flip="none" rotWithShape="1">
            <a:gsLst>
              <a:gs pos="0">
                <a:srgbClr val="B93AC6">
                  <a:tint val="66000"/>
                  <a:satMod val="160000"/>
                </a:srgbClr>
              </a:gs>
              <a:gs pos="50000">
                <a:srgbClr val="B93AC6">
                  <a:tint val="44500"/>
                  <a:satMod val="160000"/>
                </a:srgbClr>
              </a:gs>
              <a:gs pos="100000">
                <a:srgbClr val="B93AC6">
                  <a:tint val="23500"/>
                  <a:satMod val="160000"/>
                </a:srgbClr>
              </a:gs>
            </a:gsLst>
            <a:path path="circle">
              <a:fillToRect l="50000" t="50000" r="50000" b="50000"/>
            </a:path>
            <a:tileRect/>
          </a:gradFill>
          <a:ln w="9525" algn="ctr">
            <a:solidFill>
              <a:schemeClr val="tx1"/>
            </a:solid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pl-PL" sz="2000" b="1" dirty="0">
                <a:latin typeface="+mn-lt"/>
              </a:rPr>
              <a:t>od </a:t>
            </a:r>
            <a:r>
              <a:rPr lang="pl-PL" sz="2000" b="1" dirty="0" smtClean="0">
                <a:latin typeface="+mn-lt"/>
              </a:rPr>
              <a:t>2,83 </a:t>
            </a:r>
            <a:r>
              <a:rPr lang="pl-PL" sz="2000" dirty="0">
                <a:latin typeface="+mn-lt"/>
              </a:rPr>
              <a:t>%</a:t>
            </a:r>
          </a:p>
        </p:txBody>
      </p:sp>
      <p:pic>
        <p:nvPicPr>
          <p:cNvPr id="16416"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rostokąt zaokrąglony 3"/>
          <p:cNvSpPr>
            <a:spLocks noChangeArrowheads="1"/>
          </p:cNvSpPr>
          <p:nvPr/>
        </p:nvSpPr>
        <p:spPr bwMode="auto">
          <a:xfrm>
            <a:off x="3008674" y="1556791"/>
            <a:ext cx="2592387" cy="648073"/>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lstStyle/>
          <a:p>
            <a:pPr algn="ctr">
              <a:defRPr/>
            </a:pPr>
            <a:r>
              <a:rPr lang="pl-PL" dirty="0"/>
              <a:t>Jak </a:t>
            </a:r>
            <a:r>
              <a:rPr lang="pl-PL" dirty="0" smtClean="0"/>
              <a:t>długo?</a:t>
            </a:r>
            <a:endParaRPr lang="pl-PL" dirty="0"/>
          </a:p>
        </p:txBody>
      </p:sp>
      <p:sp>
        <p:nvSpPr>
          <p:cNvPr id="7171" name="Prostokąt zaokrąglony 4"/>
          <p:cNvSpPr>
            <a:spLocks noChangeArrowheads="1"/>
          </p:cNvSpPr>
          <p:nvPr/>
        </p:nvSpPr>
        <p:spPr bwMode="auto">
          <a:xfrm>
            <a:off x="665845" y="2420888"/>
            <a:ext cx="3639022" cy="576064"/>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lstStyle/>
          <a:p>
            <a:pPr algn="ctr">
              <a:defRPr/>
            </a:pPr>
            <a:r>
              <a:rPr lang="pl-PL" sz="2000" dirty="0" smtClean="0"/>
              <a:t>Pożyczka inwestycyjna</a:t>
            </a:r>
            <a:endParaRPr lang="pl-PL" sz="2000" dirty="0"/>
          </a:p>
        </p:txBody>
      </p:sp>
      <p:sp>
        <p:nvSpPr>
          <p:cNvPr id="7172" name="Prostokąt zaokrąglony 5"/>
          <p:cNvSpPr>
            <a:spLocks noChangeArrowheads="1"/>
          </p:cNvSpPr>
          <p:nvPr/>
        </p:nvSpPr>
        <p:spPr bwMode="auto">
          <a:xfrm>
            <a:off x="4643437" y="2420888"/>
            <a:ext cx="4033019" cy="576064"/>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lstStyle/>
          <a:p>
            <a:pPr algn="ctr">
              <a:defRPr/>
            </a:pPr>
            <a:r>
              <a:rPr lang="pl-PL" sz="2000" dirty="0" smtClean="0"/>
              <a:t>Pożyczka obrotowa</a:t>
            </a:r>
            <a:endParaRPr lang="pl-PL" sz="2000" dirty="0"/>
          </a:p>
        </p:txBody>
      </p:sp>
      <p:sp>
        <p:nvSpPr>
          <p:cNvPr id="7173" name="Prostokąt zaokrąglony 6"/>
          <p:cNvSpPr>
            <a:spLocks noChangeArrowheads="1"/>
          </p:cNvSpPr>
          <p:nvPr/>
        </p:nvSpPr>
        <p:spPr bwMode="auto">
          <a:xfrm>
            <a:off x="675028" y="3284984"/>
            <a:ext cx="3629839" cy="864096"/>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lstStyle/>
          <a:p>
            <a:pPr algn="ctr">
              <a:defRPr/>
            </a:pPr>
            <a:r>
              <a:rPr lang="pl-PL" sz="2000" dirty="0"/>
              <a:t>Maksymalnie </a:t>
            </a:r>
            <a:r>
              <a:rPr lang="pl-PL" sz="2000" dirty="0" smtClean="0"/>
              <a:t>400 tys. PLN do 7 lat</a:t>
            </a:r>
            <a:endParaRPr lang="pl-PL" sz="2000" dirty="0"/>
          </a:p>
        </p:txBody>
      </p:sp>
      <p:sp>
        <p:nvSpPr>
          <p:cNvPr id="7174" name="Prostokąt zaokrąglony 7"/>
          <p:cNvSpPr>
            <a:spLocks noChangeArrowheads="1"/>
          </p:cNvSpPr>
          <p:nvPr/>
        </p:nvSpPr>
        <p:spPr bwMode="auto">
          <a:xfrm>
            <a:off x="4643437" y="3284984"/>
            <a:ext cx="4033019" cy="864096"/>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lstStyle/>
          <a:p>
            <a:pPr algn="ctr">
              <a:defRPr/>
            </a:pPr>
            <a:r>
              <a:rPr lang="pl-PL" sz="2000" dirty="0"/>
              <a:t>Maksymalnie 120 tys. </a:t>
            </a:r>
            <a:r>
              <a:rPr lang="pl-PL" sz="2000" dirty="0" smtClean="0"/>
              <a:t>PLN na 3 lata</a:t>
            </a:r>
            <a:endParaRPr lang="pl-PL" sz="2000" dirty="0"/>
          </a:p>
        </p:txBody>
      </p:sp>
      <p:pic>
        <p:nvPicPr>
          <p:cNvPr id="15383"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Prostokąt zaokrąglony 6"/>
          <p:cNvSpPr>
            <a:spLocks noChangeArrowheads="1"/>
          </p:cNvSpPr>
          <p:nvPr/>
        </p:nvSpPr>
        <p:spPr bwMode="auto">
          <a:xfrm>
            <a:off x="971600" y="4365104"/>
            <a:ext cx="7200800" cy="792088"/>
          </a:xfrm>
          <a:prstGeom prst="roundRect">
            <a:avLst>
              <a:gd name="adj" fmla="val 16667"/>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lstStyle/>
          <a:p>
            <a:pPr algn="ctr"/>
            <a:r>
              <a:rPr lang="pl-PL"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Karencj</a:t>
            </a:r>
            <a:r>
              <a:rPr lang="pl-PL" sz="2000" dirty="0" smtClean="0">
                <a:latin typeface="Verdana" panose="020B0604030504040204" pitchFamily="34" charset="0"/>
                <a:ea typeface="Verdana" panose="020B0604030504040204" pitchFamily="34" charset="0"/>
                <a:cs typeface="Verdana" panose="020B0604030504040204" pitchFamily="34" charset="0"/>
              </a:rPr>
              <a:t>a w spłacie kapitału do 6 miesięcy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457200" y="1728788"/>
            <a:ext cx="184150" cy="488950"/>
          </a:xfrm>
          <a:prstGeom prst="rect">
            <a:avLst/>
          </a:prstGeom>
          <a:noFill/>
          <a:ln w="9525">
            <a:noFill/>
            <a:miter lim="800000"/>
            <a:headEnd/>
            <a:tailEnd/>
          </a:ln>
          <a:effectLst/>
        </p:spPr>
        <p:txBody>
          <a:bodyPr wrap="none">
            <a:spAutoFit/>
          </a:bodyPr>
          <a:lstStyle/>
          <a:p>
            <a:pPr>
              <a:defRPr/>
            </a:pPr>
            <a:endParaRPr lang="pl-PL" sz="2600" b="1" dirty="0">
              <a:solidFill>
                <a:srgbClr val="008000"/>
              </a:solidFill>
              <a:effectLst>
                <a:outerShdw blurRad="38100" dist="38100" dir="2700000" algn="tl">
                  <a:srgbClr val="C0C0C0"/>
                </a:outerShdw>
              </a:effectLst>
            </a:endParaRPr>
          </a:p>
        </p:txBody>
      </p:sp>
      <p:sp>
        <p:nvSpPr>
          <p:cNvPr id="4" name="Prostokąt 3"/>
          <p:cNvSpPr/>
          <p:nvPr/>
        </p:nvSpPr>
        <p:spPr>
          <a:xfrm>
            <a:off x="1115616" y="2924175"/>
            <a:ext cx="7344816" cy="2308324"/>
          </a:xfrm>
          <a:prstGeom prst="rect">
            <a:avLst/>
          </a:prstGeom>
        </p:spPr>
        <p:txBody>
          <a:bodyPr wrap="square">
            <a:spAutoFit/>
          </a:bodyPr>
          <a:lstStyle/>
          <a:p>
            <a:pPr marL="457200" indent="-457200">
              <a:buFont typeface="Arial" panose="020B0604020202020204" pitchFamily="34" charset="0"/>
              <a:buChar char="•"/>
              <a:defRPr/>
            </a:pPr>
            <a:r>
              <a:rPr lang="pl-PL" sz="2000" dirty="0" smtClean="0">
                <a:latin typeface="Calibri" panose="020F0502020204030204" pitchFamily="34" charset="0"/>
              </a:rPr>
              <a:t>stałe oprocentowanie </a:t>
            </a:r>
            <a:endParaRPr lang="pl-PL" sz="2000" dirty="0">
              <a:latin typeface="Calibri" panose="020F0502020204030204" pitchFamily="34" charset="0"/>
            </a:endParaRPr>
          </a:p>
          <a:p>
            <a:pPr marL="342900" indent="-342900">
              <a:buFont typeface="Arial" panose="020B0604020202020204" pitchFamily="34" charset="0"/>
              <a:buChar char="•"/>
              <a:defRPr/>
            </a:pPr>
            <a:r>
              <a:rPr lang="pl-PL" sz="2000" dirty="0">
                <a:latin typeface="Calibri" panose="020F0502020204030204" pitchFamily="34" charset="0"/>
              </a:rPr>
              <a:t> </a:t>
            </a:r>
            <a:r>
              <a:rPr lang="pl-PL" sz="2000" dirty="0" smtClean="0">
                <a:latin typeface="Calibri" panose="020F0502020204030204" pitchFamily="34" charset="0"/>
              </a:rPr>
              <a:t> wspieranie </a:t>
            </a:r>
            <a:r>
              <a:rPr lang="pl-PL" sz="2000" dirty="0">
                <a:latin typeface="Calibri" panose="020F0502020204030204" pitchFamily="34" charset="0"/>
              </a:rPr>
              <a:t>nowopowstałych przedsiębiorców</a:t>
            </a:r>
          </a:p>
          <a:p>
            <a:pPr marL="342900" indent="-342900">
              <a:buFont typeface="Arial" panose="020B0604020202020204" pitchFamily="34" charset="0"/>
              <a:buChar char="•"/>
              <a:defRPr/>
            </a:pPr>
            <a:r>
              <a:rPr lang="pl-PL" sz="2000" dirty="0">
                <a:latin typeface="Calibri" panose="020F0502020204030204" pitchFamily="34" charset="0"/>
              </a:rPr>
              <a:t> </a:t>
            </a:r>
            <a:r>
              <a:rPr lang="pl-PL" sz="2000" dirty="0" smtClean="0">
                <a:latin typeface="Calibri" panose="020F0502020204030204" pitchFamily="34" charset="0"/>
              </a:rPr>
              <a:t> bez </a:t>
            </a:r>
            <a:r>
              <a:rPr lang="pl-PL" sz="2000" dirty="0">
                <a:latin typeface="Calibri" panose="020F0502020204030204" pitchFamily="34" charset="0"/>
              </a:rPr>
              <a:t>opłat za wcześniejszą spłatę</a:t>
            </a:r>
          </a:p>
          <a:p>
            <a:pPr marL="342900" indent="-342900">
              <a:buFont typeface="Arial" panose="020B0604020202020204" pitchFamily="34" charset="0"/>
              <a:buChar char="•"/>
              <a:defRPr/>
            </a:pPr>
            <a:r>
              <a:rPr lang="pl-PL" sz="2000" dirty="0">
                <a:latin typeface="Calibri" panose="020F0502020204030204" pitchFamily="34" charset="0"/>
              </a:rPr>
              <a:t> </a:t>
            </a:r>
            <a:r>
              <a:rPr lang="pl-PL" sz="2000" dirty="0" smtClean="0">
                <a:latin typeface="Calibri" panose="020F0502020204030204" pitchFamily="34" charset="0"/>
              </a:rPr>
              <a:t> szybkie </a:t>
            </a:r>
            <a:r>
              <a:rPr lang="pl-PL" sz="2000" dirty="0">
                <a:latin typeface="Calibri" panose="020F0502020204030204" pitchFamily="34" charset="0"/>
              </a:rPr>
              <a:t>rozpatrzenie wniosku</a:t>
            </a:r>
          </a:p>
          <a:p>
            <a:pPr marL="342900" indent="-342900">
              <a:buFont typeface="Arial" panose="020B0604020202020204" pitchFamily="34" charset="0"/>
              <a:buChar char="•"/>
              <a:defRPr/>
            </a:pPr>
            <a:r>
              <a:rPr lang="pl-PL" sz="2000" dirty="0">
                <a:latin typeface="Calibri" panose="020F0502020204030204" pitchFamily="34" charset="0"/>
              </a:rPr>
              <a:t> </a:t>
            </a:r>
            <a:r>
              <a:rPr lang="pl-PL" sz="2000" dirty="0" smtClean="0">
                <a:latin typeface="Calibri" panose="020F0502020204030204" pitchFamily="34" charset="0"/>
              </a:rPr>
              <a:t> pomoc </a:t>
            </a:r>
            <a:r>
              <a:rPr lang="pl-PL" sz="2000" dirty="0">
                <a:latin typeface="Calibri" panose="020F0502020204030204" pitchFamily="34" charset="0"/>
              </a:rPr>
              <a:t>przy sporządzeniu wniosku</a:t>
            </a:r>
          </a:p>
          <a:p>
            <a:pPr marL="342900" indent="-342900">
              <a:buFont typeface="Arial" panose="020B0604020202020204" pitchFamily="34" charset="0"/>
              <a:buChar char="•"/>
              <a:defRPr/>
            </a:pPr>
            <a:r>
              <a:rPr lang="pl-PL" sz="2000" dirty="0">
                <a:latin typeface="Calibri" panose="020F0502020204030204" pitchFamily="34" charset="0"/>
              </a:rPr>
              <a:t> </a:t>
            </a:r>
            <a:r>
              <a:rPr lang="pl-PL" sz="2000" dirty="0" smtClean="0">
                <a:latin typeface="Calibri" panose="020F0502020204030204" pitchFamily="34" charset="0"/>
              </a:rPr>
              <a:t> przyjazna </a:t>
            </a:r>
            <a:r>
              <a:rPr lang="pl-PL" sz="2000" dirty="0">
                <a:latin typeface="Calibri" panose="020F0502020204030204" pitchFamily="34" charset="0"/>
              </a:rPr>
              <a:t>atmosfera</a:t>
            </a:r>
          </a:p>
          <a:p>
            <a:pPr>
              <a:defRPr/>
            </a:pPr>
            <a:r>
              <a:rPr lang="pl-PL" dirty="0">
                <a:solidFill>
                  <a:srgbClr val="0070C0"/>
                </a:solidFill>
                <a:latin typeface="Arial Rounded MT Bold" pitchFamily="34" charset="0"/>
              </a:rPr>
              <a:t> </a:t>
            </a:r>
          </a:p>
        </p:txBody>
      </p:sp>
      <p:pic>
        <p:nvPicPr>
          <p:cNvPr id="22532"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rostokąt zaokrąglony 5"/>
          <p:cNvSpPr/>
          <p:nvPr/>
        </p:nvSpPr>
        <p:spPr bwMode="auto">
          <a:xfrm>
            <a:off x="1331913" y="1628775"/>
            <a:ext cx="6553200" cy="792163"/>
          </a:xfrm>
          <a:prstGeom prst="roundRect">
            <a:avLst/>
          </a:prstGeom>
          <a:ln>
            <a:solidFill>
              <a:schemeClr val="tx1"/>
            </a:solid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defRPr/>
            </a:pPr>
            <a:r>
              <a:rPr lang="pl-PL" sz="2800" dirty="0">
                <a:solidFill>
                  <a:schemeClr val="tx1"/>
                </a:solidFill>
              </a:rPr>
              <a:t>Atuty naszej konkurencyjności </a:t>
            </a:r>
            <a:r>
              <a:rPr lang="pl-PL" sz="2800" dirty="0" smtClean="0">
                <a:solidFill>
                  <a:schemeClr val="tx1"/>
                </a:solidFill>
              </a:rPr>
              <a:t>to:</a:t>
            </a:r>
            <a:endParaRPr lang="pl-PL"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zawartości 2"/>
          <p:cNvSpPr>
            <a:spLocks noGrp="1"/>
          </p:cNvSpPr>
          <p:nvPr>
            <p:ph idx="1"/>
          </p:nvPr>
        </p:nvSpPr>
        <p:spPr bwMode="auto">
          <a:xfrm>
            <a:off x="468313" y="1700808"/>
            <a:ext cx="8229600" cy="374441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a:buClr>
                <a:srgbClr val="CC0000"/>
              </a:buClr>
              <a:buNone/>
            </a:pPr>
            <a:endParaRPr lang="pl-PL" sz="3600" b="1" dirty="0">
              <a:solidFill>
                <a:srgbClr val="002060"/>
              </a:solidFill>
              <a:latin typeface="Arial"/>
            </a:endParaRPr>
          </a:p>
          <a:p>
            <a:pPr lvl="0" algn="ctr">
              <a:buClr>
                <a:srgbClr val="CC0000"/>
              </a:buClr>
              <a:buNone/>
            </a:pPr>
            <a:r>
              <a:rPr lang="pl-PL" sz="3600" b="1" dirty="0" smtClean="0">
                <a:solidFill>
                  <a:srgbClr val="002060"/>
                </a:solidFill>
                <a:latin typeface="Arial"/>
              </a:rPr>
              <a:t>BENEFICJENCI </a:t>
            </a:r>
            <a:endParaRPr lang="pl-PL" sz="3600" b="1" dirty="0">
              <a:solidFill>
                <a:srgbClr val="002060"/>
              </a:solidFill>
              <a:latin typeface="Arial"/>
            </a:endParaRPr>
          </a:p>
          <a:p>
            <a:pPr lvl="0" algn="ctr">
              <a:buClr>
                <a:srgbClr val="CC0000"/>
              </a:buClr>
              <a:buNone/>
            </a:pPr>
            <a:r>
              <a:rPr lang="pl-PL" sz="3600" b="1" dirty="0" smtClean="0">
                <a:solidFill>
                  <a:srgbClr val="002060"/>
                </a:solidFill>
                <a:latin typeface="Arial"/>
              </a:rPr>
              <a:t>LUBUSKIEGO</a:t>
            </a:r>
          </a:p>
          <a:p>
            <a:pPr lvl="0" algn="ctr">
              <a:buClr>
                <a:srgbClr val="CC0000"/>
              </a:buClr>
              <a:buNone/>
            </a:pPr>
            <a:r>
              <a:rPr lang="pl-PL" sz="3600" b="1" dirty="0" smtClean="0">
                <a:solidFill>
                  <a:srgbClr val="002060"/>
                </a:solidFill>
                <a:latin typeface="Arial"/>
              </a:rPr>
              <a:t>FUNDUSZU</a:t>
            </a:r>
          </a:p>
          <a:p>
            <a:pPr lvl="0" algn="ctr">
              <a:buClr>
                <a:srgbClr val="CC0000"/>
              </a:buClr>
              <a:buNone/>
            </a:pPr>
            <a:r>
              <a:rPr lang="pl-PL" sz="3600" b="1" dirty="0" smtClean="0">
                <a:solidFill>
                  <a:srgbClr val="002060"/>
                </a:solidFill>
                <a:latin typeface="Arial"/>
              </a:rPr>
              <a:t>POŻYCZKOWEGO</a:t>
            </a:r>
          </a:p>
          <a:p>
            <a:pPr lvl="0" algn="ctr">
              <a:buClr>
                <a:srgbClr val="CC0000"/>
              </a:buClr>
              <a:buNone/>
            </a:pPr>
            <a:endParaRPr lang="pl-PL" sz="2000" b="1" dirty="0" smtClean="0">
              <a:solidFill>
                <a:srgbClr val="002060"/>
              </a:solidFill>
              <a:latin typeface="+mj-lt"/>
            </a:endParaRPr>
          </a:p>
          <a:p>
            <a:pPr algn="ctr">
              <a:buFont typeface="Wingdings" pitchFamily="2" charset="2"/>
              <a:buNone/>
            </a:pPr>
            <a:endParaRPr lang="pl-PL" sz="2800" b="1" dirty="0" smtClean="0">
              <a:solidFill>
                <a:srgbClr val="002060"/>
              </a:solidFill>
              <a:latin typeface="+mj-lt"/>
            </a:endParaRPr>
          </a:p>
          <a:p>
            <a:pPr algn="ctr">
              <a:buFont typeface="Wingdings" pitchFamily="2" charset="2"/>
              <a:buNone/>
            </a:pPr>
            <a:endParaRPr lang="pl-PL" sz="2800" b="1" dirty="0" smtClean="0">
              <a:solidFill>
                <a:srgbClr val="002060"/>
              </a:solidFill>
              <a:latin typeface="+mj-lt"/>
            </a:endParaRPr>
          </a:p>
          <a:p>
            <a:pPr algn="ctr">
              <a:buFont typeface="Wingdings" pitchFamily="2" charset="2"/>
              <a:buNone/>
            </a:pPr>
            <a:endParaRPr lang="pl-PL" sz="5400" b="1" dirty="0">
              <a:solidFill>
                <a:srgbClr val="002060"/>
              </a:solidFill>
              <a:latin typeface="Lucida Handwriting" pitchFamily="66" charset="0"/>
            </a:endParaRPr>
          </a:p>
          <a:p>
            <a:pPr algn="ctr">
              <a:buFont typeface="Wingdings" pitchFamily="2" charset="2"/>
              <a:buNone/>
            </a:pPr>
            <a:endParaRPr lang="pl-PL" sz="5400" b="1" dirty="0" smtClean="0">
              <a:solidFill>
                <a:srgbClr val="002060"/>
              </a:solidFill>
              <a:latin typeface="Lucida Handwriting" pitchFamily="66" charset="0"/>
            </a:endParaRPr>
          </a:p>
        </p:txBody>
      </p:sp>
      <p:pic>
        <p:nvPicPr>
          <p:cNvPr id="28675" name="Picture 5" descr="Logotyp - Lubuskie - warte zachodu_corel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375" y="6092825"/>
            <a:ext cx="201612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2262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bwMode="auto">
          <a:xfrm>
            <a:off x="144463" y="1340768"/>
            <a:ext cx="8531994" cy="1008112"/>
          </a:xfr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44500" indent="0">
              <a:lnSpc>
                <a:spcPct val="150000"/>
              </a:lnSpc>
              <a:spcBef>
                <a:spcPct val="0"/>
              </a:spcBef>
              <a:buClrTx/>
              <a:buNone/>
              <a:tabLst>
                <a:tab pos="723900" algn="l"/>
              </a:tabLst>
            </a:pPr>
            <a:r>
              <a:rPr lang="pl-PL" sz="1400" b="1" dirty="0" smtClean="0"/>
              <a:t>      Skład </a:t>
            </a:r>
            <a:r>
              <a:rPr lang="pl-PL" sz="1400" b="1" dirty="0"/>
              <a:t>Szkła Tomasz </a:t>
            </a:r>
            <a:r>
              <a:rPr lang="pl-PL" sz="1400" b="1" dirty="0" smtClean="0"/>
              <a:t>Szymański </a:t>
            </a:r>
            <a:r>
              <a:rPr lang="pl-PL" sz="1400" b="1" dirty="0"/>
              <a:t>Gorzów Wlkp., ul. Sybiraków </a:t>
            </a:r>
            <a:r>
              <a:rPr lang="pl-PL" sz="1400" b="1" dirty="0" smtClean="0"/>
              <a:t>1</a:t>
            </a:r>
          </a:p>
          <a:p>
            <a:pPr marL="444500" indent="0">
              <a:lnSpc>
                <a:spcPct val="150000"/>
              </a:lnSpc>
              <a:spcBef>
                <a:spcPct val="0"/>
              </a:spcBef>
              <a:buClrTx/>
              <a:buNone/>
              <a:tabLst>
                <a:tab pos="723900" algn="l"/>
              </a:tabLst>
            </a:pPr>
            <a:r>
              <a:rPr lang="pl-PL" sz="1200" dirty="0" smtClean="0"/>
              <a:t>Pożyczka udzielona na okres 36 miesięcy na nabycie </a:t>
            </a:r>
            <a:r>
              <a:rPr lang="pl-PL" sz="1200" dirty="0"/>
              <a:t>środków obrotowych – towarów </a:t>
            </a:r>
            <a:r>
              <a:rPr lang="pl-PL" sz="1200" dirty="0" smtClean="0"/>
              <a:t>handlowych</a:t>
            </a:r>
            <a:r>
              <a:rPr lang="pl-PL" sz="1400" dirty="0" smtClean="0"/>
              <a:t>.</a:t>
            </a:r>
            <a:endParaRPr lang="pl-PL" sz="1400" dirty="0"/>
          </a:p>
          <a:p>
            <a:pPr marL="444500" indent="0">
              <a:lnSpc>
                <a:spcPct val="150000"/>
              </a:lnSpc>
              <a:spcBef>
                <a:spcPct val="0"/>
              </a:spcBef>
              <a:buClrTx/>
              <a:buNone/>
              <a:tabLst>
                <a:tab pos="723900" algn="l"/>
              </a:tabLst>
            </a:pPr>
            <a:endParaRPr lang="pl-PL" sz="1400" b="1" dirty="0" smtClean="0"/>
          </a:p>
          <a:p>
            <a:pPr marL="444500" indent="0">
              <a:lnSpc>
                <a:spcPct val="150000"/>
              </a:lnSpc>
              <a:spcBef>
                <a:spcPct val="0"/>
              </a:spcBef>
              <a:buClrTx/>
              <a:buNone/>
              <a:tabLst>
                <a:tab pos="723900" algn="l"/>
              </a:tabLst>
            </a:pPr>
            <a:endParaRPr lang="pl-PL" altLang="pl-PL" sz="14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600" dirty="0">
              <a:latin typeface="Arial" charset="0"/>
            </a:endParaRPr>
          </a:p>
          <a:p>
            <a:pPr marL="812800" indent="-368300" algn="ctr" eaLnBrk="0" hangingPunct="0">
              <a:lnSpc>
                <a:spcPct val="80000"/>
              </a:lnSpc>
              <a:spcBef>
                <a:spcPct val="0"/>
              </a:spcBef>
              <a:buClrTx/>
              <a:buFontTx/>
              <a:buNone/>
              <a:tabLst>
                <a:tab pos="723900" algn="l"/>
              </a:tabLst>
            </a:pPr>
            <a:endParaRPr lang="pl-PL" altLang="pl-PL" sz="1900" dirty="0">
              <a:latin typeface="Arial" charset="0"/>
            </a:endParaRPr>
          </a:p>
          <a:p>
            <a:pPr marL="812800" indent="-368300" eaLnBrk="0" hangingPunct="0">
              <a:lnSpc>
                <a:spcPct val="80000"/>
              </a:lnSpc>
              <a:spcBef>
                <a:spcPct val="0"/>
              </a:spcBef>
              <a:buClrTx/>
              <a:buFontTx/>
              <a:buNone/>
              <a:tabLst>
                <a:tab pos="723900" algn="l"/>
              </a:tabLst>
            </a:pPr>
            <a:r>
              <a:rPr lang="pl-PL" altLang="pl-PL" sz="1900" dirty="0">
                <a:latin typeface="Arial" charset="0"/>
              </a:rPr>
              <a:t>	</a:t>
            </a:r>
            <a:endParaRPr lang="pl-PL" altLang="pl-PL" sz="800" dirty="0">
              <a:latin typeface="Arial" charset="0"/>
            </a:endParaRPr>
          </a:p>
          <a:p>
            <a:pPr marL="812800" indent="-368300" eaLnBrk="0" hangingPunct="0">
              <a:lnSpc>
                <a:spcPct val="80000"/>
              </a:lnSpc>
              <a:spcBef>
                <a:spcPct val="0"/>
              </a:spcBef>
              <a:buClrTx/>
              <a:buFontTx/>
              <a:buAutoNum type="arabicPeriod"/>
              <a:tabLst>
                <a:tab pos="723900" algn="l"/>
              </a:tabLst>
            </a:pPr>
            <a:endParaRPr lang="pl-PL" altLang="pl-PL" sz="1300" dirty="0">
              <a:latin typeface="Arial" charset="0"/>
            </a:endParaRPr>
          </a:p>
          <a:p>
            <a:pPr marL="812800" indent="-368300" algn="just" eaLnBrk="0" hangingPunct="0">
              <a:lnSpc>
                <a:spcPct val="80000"/>
              </a:lnSpc>
              <a:spcBef>
                <a:spcPct val="0"/>
              </a:spcBef>
              <a:buClrTx/>
              <a:buFontTx/>
              <a:buNone/>
              <a:tabLst>
                <a:tab pos="723900" algn="l"/>
              </a:tabLst>
            </a:pPr>
            <a:endParaRPr lang="pl-PL" altLang="pl-PL" sz="1300" dirty="0">
              <a:latin typeface="Arial" charset="0"/>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463" y="2420888"/>
            <a:ext cx="4581485" cy="3226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1" y="2406578"/>
            <a:ext cx="4104457" cy="3240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377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schemat">
  <a:themeElements>
    <a:clrScheme name="schemat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schemat">
      <a:majorFont>
        <a:latin typeface="Arial"/>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chemat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schemat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schemat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schemat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schemat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chemat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schemat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schemat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schemat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Office\Szablony\schemat.pot</Template>
  <TotalTime>6092</TotalTime>
  <Words>820</Words>
  <Application>Microsoft Office PowerPoint</Application>
  <PresentationFormat>Pokaz na ekranie (4:3)</PresentationFormat>
  <Paragraphs>233</Paragraphs>
  <Slides>24</Slides>
  <Notes>2</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schemat</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vector>
  </TitlesOfParts>
  <Company>ARR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tytułu slajdu</dc:title>
  <dc:creator>Piotr Raczykowski</dc:creator>
  <cp:lastModifiedBy> </cp:lastModifiedBy>
  <cp:revision>644</cp:revision>
  <cp:lastPrinted>2014-10-03T09:05:14Z</cp:lastPrinted>
  <dcterms:created xsi:type="dcterms:W3CDTF">2005-11-16T07:55:31Z</dcterms:created>
  <dcterms:modified xsi:type="dcterms:W3CDTF">2016-03-10T07:58:06Z</dcterms:modified>
</cp:coreProperties>
</file>