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4" r:id="rId5"/>
    <p:sldId id="260" r:id="rId6"/>
    <p:sldId id="261" r:id="rId7"/>
    <p:sldId id="272" r:id="rId8"/>
    <p:sldId id="263" r:id="rId9"/>
    <p:sldId id="265" r:id="rId10"/>
    <p:sldId id="266" r:id="rId11"/>
    <p:sldId id="267" r:id="rId12"/>
    <p:sldId id="269" r:id="rId13"/>
    <p:sldId id="270" r:id="rId14"/>
    <p:sldId id="273" r:id="rId15"/>
    <p:sldId id="271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>
      <p:cViewPr varScale="1">
        <p:scale>
          <a:sx n="81" d="100"/>
          <a:sy n="81" d="100"/>
        </p:scale>
        <p:origin x="144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AE0CF72-8B33-4704-9D00-EBF151643347}" type="datetimeFigureOut">
              <a:rPr lang="pl-PL" smtClean="0"/>
              <a:t>2018-10-05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734A52-E531-45D6-9A33-9AFAF8F220B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+mn-lt"/>
              </a:rPr>
              <a:t>Kwalifikacje czy umiejętności?</a:t>
            </a:r>
            <a:endParaRPr lang="pl-PL" dirty="0">
              <a:latin typeface="+mn-lt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942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pl-PL" sz="1600" b="1" dirty="0"/>
              <a:t>Uczciwość / prawość / moralność.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Zdolność i łatwość przystosowania się / elastyczność.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Poświęcenie / ciężka praca / etyka pracy / wytrwałość.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Niezawodność / solidność / odpowiedzialność.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Lojalność.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Pozytywne nastawienie / motywacja / energia / pasja.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Zawodowstwo / profesjonalizm.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Pewność siebie / tupet.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Wewnętrzna motywacja / zdolność do pracy bez nadzoru czy prowadzenia przez innych.</a:t>
            </a:r>
            <a:r>
              <a:rPr lang="pl-PL" sz="1600" dirty="0"/>
              <a:t> </a:t>
            </a:r>
            <a:endParaRPr lang="pl-PL" sz="1600" dirty="0" smtClean="0"/>
          </a:p>
          <a:p>
            <a:r>
              <a:rPr lang="pl-PL" sz="1600" b="1" dirty="0"/>
              <a:t>Gotowość i chęć do dalszej nauki.</a:t>
            </a:r>
            <a:r>
              <a:rPr lang="pl-PL" sz="1600" dirty="0"/>
              <a:t> </a:t>
            </a:r>
            <a:endParaRPr lang="pl-PL" sz="1600" dirty="0" smtClean="0"/>
          </a:p>
          <a:p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Autofit/>
          </a:bodyPr>
          <a:lstStyle/>
          <a:p>
            <a:r>
              <a:rPr lang="pl-PL" sz="2800" b="1" dirty="0">
                <a:latin typeface="+mn-lt"/>
              </a:rPr>
              <a:t>Cechy charakteru pracownika w pracy </a:t>
            </a:r>
            <a:r>
              <a:rPr lang="pl-PL" sz="2800" b="1" dirty="0" smtClean="0">
                <a:latin typeface="+mn-lt"/>
              </a:rPr>
              <a:t>—</a:t>
            </a:r>
            <a:br>
              <a:rPr lang="pl-PL" sz="2800" b="1" dirty="0" smtClean="0">
                <a:latin typeface="+mn-lt"/>
              </a:rPr>
            </a:br>
            <a:r>
              <a:rPr lang="pl-PL" sz="2800" b="1" dirty="0" smtClean="0">
                <a:latin typeface="+mn-lt"/>
              </a:rPr>
              <a:t> </a:t>
            </a:r>
            <a:r>
              <a:rPr lang="pl-PL" sz="2800" b="1" dirty="0">
                <a:latin typeface="+mn-lt"/>
              </a:rPr>
              <a:t>czyli co pracodawcy cenią najbardziej?</a:t>
            </a:r>
            <a:br>
              <a:rPr lang="pl-PL" sz="2800" b="1" dirty="0">
                <a:latin typeface="+mn-lt"/>
              </a:rPr>
            </a:br>
            <a:endParaRPr lang="pl-P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38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dirty="0" smtClean="0"/>
              <a:t> </a:t>
            </a:r>
            <a:r>
              <a:rPr lang="pl-PL" sz="2800" dirty="0" smtClean="0"/>
              <a:t> Kompetencje i umiejętności, </a:t>
            </a:r>
            <a:r>
              <a:rPr lang="pl-PL" sz="2800" dirty="0"/>
              <a:t>gdzie i jak będziemy w przyszłości je zdobywać </a:t>
            </a:r>
            <a:r>
              <a:rPr lang="pl-PL" sz="2800" dirty="0" smtClean="0"/>
              <a:t>– </a:t>
            </a:r>
          </a:p>
          <a:p>
            <a:r>
              <a:rPr lang="pl-PL" sz="2800" b="1" dirty="0" smtClean="0"/>
              <a:t>w </a:t>
            </a:r>
            <a:r>
              <a:rPr lang="pl-PL" sz="2800" b="1" dirty="0"/>
              <a:t>szkole, </a:t>
            </a:r>
            <a:endParaRPr lang="pl-PL" sz="2800" b="1" dirty="0" smtClean="0"/>
          </a:p>
          <a:p>
            <a:r>
              <a:rPr lang="pl-PL" sz="2800" b="1" dirty="0" smtClean="0"/>
              <a:t>domu</a:t>
            </a:r>
            <a:r>
              <a:rPr lang="pl-PL" sz="2800" b="1" dirty="0"/>
              <a:t>, </a:t>
            </a:r>
            <a:endParaRPr lang="pl-PL" sz="2800" b="1" dirty="0" smtClean="0"/>
          </a:p>
          <a:p>
            <a:r>
              <a:rPr lang="pl-PL" sz="2800" b="1" dirty="0" smtClean="0"/>
              <a:t>pracy</a:t>
            </a:r>
            <a:r>
              <a:rPr lang="pl-PL" sz="2800" b="1" dirty="0"/>
              <a:t>, </a:t>
            </a:r>
            <a:endParaRPr lang="pl-PL" sz="2800" b="1" dirty="0" smtClean="0"/>
          </a:p>
          <a:p>
            <a:r>
              <a:rPr lang="pl-PL" sz="2800" b="1" dirty="0" smtClean="0"/>
              <a:t>w </a:t>
            </a:r>
            <a:r>
              <a:rPr lang="pl-PL" sz="2800" b="1" dirty="0"/>
              <a:t>sposób formalny, </a:t>
            </a:r>
            <a:endParaRPr lang="pl-PL" sz="2800" b="1" dirty="0" smtClean="0"/>
          </a:p>
          <a:p>
            <a:r>
              <a:rPr lang="pl-PL" sz="2800" b="1" dirty="0" smtClean="0"/>
              <a:t>nieformalny </a:t>
            </a:r>
            <a:r>
              <a:rPr lang="pl-PL" sz="2800" b="1" dirty="0"/>
              <a:t>czy </a:t>
            </a:r>
            <a:r>
              <a:rPr lang="pl-PL" sz="2800" b="1" dirty="0" err="1"/>
              <a:t>pozaformalny</a:t>
            </a:r>
            <a:r>
              <a:rPr lang="pl-PL" sz="2800" b="1" dirty="0"/>
              <a:t>?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200" b="1" dirty="0" smtClean="0"/>
              <a:t> </a:t>
            </a:r>
            <a:r>
              <a:rPr lang="pl-PL" sz="3600" b="1" dirty="0" smtClean="0">
                <a:latin typeface="+mn-lt"/>
              </a:rPr>
              <a:t>Kompetencje i umiejętności.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96937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r>
              <a:rPr lang="pl-PL" sz="2000" dirty="0"/>
              <a:t>K-1. Krycie dachów różnymi materiałami.</a:t>
            </a:r>
          </a:p>
          <a:p>
            <a:r>
              <a:rPr lang="pl-PL" sz="2000" dirty="0"/>
              <a:t>K-2. Wykonywanie i montowanie obróbek blacharskich oraz systemów odwodniania dachów.</a:t>
            </a:r>
          </a:p>
          <a:p>
            <a:r>
              <a:rPr lang="pl-PL" sz="2000" dirty="0"/>
              <a:t>K-3. Montowanie okien dachowych, świetlików i wyłazów.</a:t>
            </a:r>
          </a:p>
          <a:p>
            <a:r>
              <a:rPr lang="pl-PL" sz="2000" dirty="0"/>
              <a:t>K-4. Wykonywanie konserwacji, naprawy i rozbiórki pokryć dachowych.</a:t>
            </a:r>
          </a:p>
          <a:p>
            <a:r>
              <a:rPr lang="pl-PL" sz="2000" dirty="0"/>
              <a:t>K-5. Powadzenie kontroli wykonywanych robót dekarskich.</a:t>
            </a:r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/>
              <a:t> </a:t>
            </a:r>
            <a:r>
              <a:rPr lang="pl-PL" sz="4400" dirty="0">
                <a:latin typeface="+mn-lt"/>
              </a:rPr>
              <a:t>Dekarz 713101</a:t>
            </a:r>
          </a:p>
        </p:txBody>
      </p:sp>
    </p:spTree>
    <p:extLst>
      <p:ext uri="{BB962C8B-B14F-4D97-AF65-F5344CB8AC3E}">
        <p14:creationId xmlns:p14="http://schemas.microsoft.com/office/powerpoint/2010/main" val="378942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>
            <a:normAutofit/>
          </a:bodyPr>
          <a:lstStyle/>
          <a:p>
            <a:r>
              <a:rPr lang="pl-PL" sz="2000" dirty="0"/>
              <a:t>K-1. Diagnozowanie i naprawianie osprzętu elektrycznego i elektronicznego oraz związanego z magistralami danych.</a:t>
            </a:r>
          </a:p>
          <a:p>
            <a:r>
              <a:rPr lang="pl-PL" sz="2000" dirty="0"/>
              <a:t>K-2. Instalowanie i uruchamianie urządzeń sterujących, zabezpieczających i sygnalizacyjnych.</a:t>
            </a:r>
          </a:p>
          <a:p>
            <a:r>
              <a:rPr lang="pl-PL" sz="2000" dirty="0"/>
              <a:t>K-3. Dokonywanie przeglądu okresowego osprzętu elektrycznego i elektronicznego oraz naprawianie uszkodzonych elementów.</a:t>
            </a:r>
          </a:p>
          <a:p>
            <a:r>
              <a:rPr lang="pl-PL" sz="2000" dirty="0"/>
              <a:t>K-4. Konserwowanie i naprawianie instalacji oświetleniowej, sygnalizacyjnej i zasilającej.</a:t>
            </a:r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100" dirty="0">
                <a:latin typeface="+mn-lt"/>
              </a:rPr>
              <a:t>Elektromechanik pojazdów samochodowych </a:t>
            </a:r>
            <a:r>
              <a:rPr lang="pl-PL" sz="3100" dirty="0" smtClean="0">
                <a:latin typeface="+mn-lt"/>
              </a:rPr>
              <a:t/>
            </a:r>
            <a:br>
              <a:rPr lang="pl-PL" sz="3100" dirty="0" smtClean="0">
                <a:latin typeface="+mn-lt"/>
              </a:rPr>
            </a:br>
            <a:r>
              <a:rPr lang="pl-PL" sz="3100" dirty="0" smtClean="0">
                <a:latin typeface="+mn-lt"/>
              </a:rPr>
              <a:t>724102</a:t>
            </a:r>
            <a:r>
              <a:rPr lang="pl-PL" sz="3100" dirty="0">
                <a:latin typeface="+mn-lt"/>
              </a:rPr>
              <a:t/>
            </a:r>
            <a:br>
              <a:rPr lang="pl-PL" sz="3100" dirty="0">
                <a:latin typeface="+mn-lt"/>
              </a:rPr>
            </a:br>
            <a:r>
              <a:rPr lang="pl-PL" sz="1400" dirty="0">
                <a:latin typeface="+mn-lt"/>
              </a:rPr>
              <a:t> </a:t>
            </a:r>
            <a:br>
              <a:rPr lang="pl-PL" sz="1400" dirty="0">
                <a:latin typeface="+mn-lt"/>
              </a:rPr>
            </a:br>
            <a:endParaRPr lang="pl-PL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27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 </a:t>
            </a:r>
            <a:r>
              <a:rPr lang="pl-PL" sz="4400" b="1" dirty="0" smtClean="0"/>
              <a:t>Jak szkolić pracownika </a:t>
            </a:r>
          </a:p>
          <a:p>
            <a:pPr marL="109728" indent="0" algn="ctr">
              <a:buNone/>
            </a:pPr>
            <a:r>
              <a:rPr lang="pl-PL" sz="4400" b="1" dirty="0" smtClean="0"/>
              <a:t>nie odrywając Go </a:t>
            </a:r>
          </a:p>
          <a:p>
            <a:pPr marL="109728" indent="0" algn="ctr">
              <a:buNone/>
            </a:pPr>
            <a:r>
              <a:rPr lang="pl-PL" sz="4400" b="1" dirty="0" smtClean="0"/>
              <a:t>od stanowiska pracy ?</a:t>
            </a:r>
          </a:p>
          <a:p>
            <a:pPr marL="109728" indent="0" algn="ctr">
              <a:buNone/>
            </a:pPr>
            <a:endParaRPr lang="pl-PL" sz="4400" b="1" dirty="0"/>
          </a:p>
          <a:p>
            <a:pPr marL="109728" indent="0" algn="ctr">
              <a:buNone/>
            </a:pPr>
            <a:r>
              <a:rPr lang="pl-PL" sz="4400" b="1" dirty="0" smtClean="0"/>
              <a:t>Czy jest to możliwe? </a:t>
            </a:r>
            <a:endParaRPr lang="pl-PL" sz="44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809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 algn="ctr">
              <a:buNone/>
            </a:pPr>
            <a:endParaRPr lang="pl-PL" sz="4400" dirty="0"/>
          </a:p>
          <a:p>
            <a:pPr marL="109728" indent="0" algn="ctr">
              <a:buNone/>
            </a:pPr>
            <a:r>
              <a:rPr lang="pl-PL" sz="4400" b="1" dirty="0" smtClean="0"/>
              <a:t>Dziękuję za uwagę !!!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r">
              <a:buNone/>
            </a:pPr>
            <a:endParaRPr lang="pl-PL" sz="2800" dirty="0" smtClean="0"/>
          </a:p>
          <a:p>
            <a:pPr marL="109728" indent="0" algn="r">
              <a:buNone/>
            </a:pPr>
            <a:endParaRPr lang="pl-PL" sz="2800" dirty="0"/>
          </a:p>
          <a:p>
            <a:pPr marL="109728" indent="0" algn="r">
              <a:buNone/>
            </a:pPr>
            <a:r>
              <a:rPr lang="pl-PL" sz="2800" dirty="0" smtClean="0"/>
              <a:t> </a:t>
            </a:r>
            <a:r>
              <a:rPr lang="pl-PL" sz="2800" dirty="0" smtClean="0"/>
              <a:t>Mariola Kostrzewska </a:t>
            </a:r>
          </a:p>
          <a:p>
            <a:pPr marL="109728" indent="0" algn="r">
              <a:buNone/>
            </a:pPr>
            <a:r>
              <a:rPr lang="pl-PL" sz="2800" dirty="0" smtClean="0"/>
              <a:t>„</a:t>
            </a:r>
            <a:r>
              <a:rPr lang="pl-PL" sz="2800" dirty="0" err="1" smtClean="0"/>
              <a:t>MaDo</a:t>
            </a:r>
            <a:r>
              <a:rPr lang="pl-PL" sz="2800" dirty="0" smtClean="0"/>
              <a:t> </a:t>
            </a:r>
            <a:r>
              <a:rPr lang="pl-PL" sz="2800" dirty="0"/>
              <a:t>-  </a:t>
            </a:r>
            <a:r>
              <a:rPr lang="pl-PL" sz="2800" dirty="0" err="1" smtClean="0"/>
              <a:t>optimus</a:t>
            </a:r>
            <a:r>
              <a:rPr lang="pl-PL" sz="2800" dirty="0" smtClean="0"/>
              <a:t>”</a:t>
            </a:r>
          </a:p>
          <a:p>
            <a:pPr marL="109728" indent="0" algn="r">
              <a:buNone/>
            </a:pPr>
            <a:r>
              <a:rPr lang="pl-PL" sz="2000" b="1" dirty="0">
                <a:solidFill>
                  <a:srgbClr val="0070C0"/>
                </a:solidFill>
              </a:rPr>
              <a:t>k</a:t>
            </a:r>
            <a:r>
              <a:rPr lang="pl-PL" sz="2000" b="1" dirty="0" smtClean="0">
                <a:solidFill>
                  <a:srgbClr val="0070C0"/>
                </a:solidFill>
              </a:rPr>
              <a:t>ostrzewska.dm@gmail.com</a:t>
            </a:r>
            <a:endParaRPr lang="pl-PL" sz="2000" b="1" dirty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endParaRPr lang="pl-PL" sz="1800" dirty="0" smtClean="0"/>
          </a:p>
          <a:p>
            <a:pPr marL="109728" indent="0" algn="ctr">
              <a:buNone/>
            </a:pPr>
            <a:endParaRPr lang="pl-PL" sz="1800" dirty="0"/>
          </a:p>
          <a:p>
            <a:pPr marL="109728" indent="0" algn="ctr">
              <a:buNone/>
            </a:pPr>
            <a:r>
              <a:rPr lang="pl-PL" sz="1800" dirty="0" smtClean="0"/>
              <a:t>Zielona Góra  05 października 2018r.</a:t>
            </a:r>
            <a:endParaRPr lang="pl-PL" sz="18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 smtClean="0"/>
              <a:t/>
            </a:r>
            <a:br>
              <a:rPr lang="pl-PL" sz="1400" dirty="0" smtClean="0"/>
            </a:b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575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Pracodawcy </a:t>
            </a:r>
            <a:r>
              <a:rPr lang="pl-PL" dirty="0"/>
              <a:t>szukają ludzi, którzy mają kompetencje bardzo im teraz potrzebne, czyli </a:t>
            </a:r>
            <a:endParaRPr lang="pl-PL" dirty="0" smtClean="0"/>
          </a:p>
          <a:p>
            <a:r>
              <a:rPr lang="pl-PL" b="1" dirty="0" smtClean="0"/>
              <a:t>elastyczność</a:t>
            </a:r>
            <a:r>
              <a:rPr lang="pl-PL" b="1" dirty="0"/>
              <a:t>, </a:t>
            </a:r>
            <a:endParaRPr lang="pl-PL" b="1" dirty="0" smtClean="0"/>
          </a:p>
          <a:p>
            <a:r>
              <a:rPr lang="pl-PL" b="1" dirty="0" smtClean="0"/>
              <a:t>komunikatywność</a:t>
            </a:r>
            <a:r>
              <a:rPr lang="pl-PL" b="1" dirty="0"/>
              <a:t>, </a:t>
            </a:r>
            <a:endParaRPr lang="pl-PL" b="1" dirty="0" smtClean="0"/>
          </a:p>
          <a:p>
            <a:r>
              <a:rPr lang="pl-PL" b="1" dirty="0" smtClean="0"/>
              <a:t>umiejętność </a:t>
            </a:r>
            <a:r>
              <a:rPr lang="pl-PL" b="1" dirty="0"/>
              <a:t>dostosowania się, </a:t>
            </a:r>
            <a:endParaRPr lang="pl-PL" b="1" dirty="0" smtClean="0"/>
          </a:p>
          <a:p>
            <a:pPr marL="109728" indent="0">
              <a:buNone/>
            </a:pPr>
            <a:r>
              <a:rPr lang="pl-PL" dirty="0" smtClean="0"/>
              <a:t>bo </a:t>
            </a:r>
            <a:r>
              <a:rPr lang="pl-PL" dirty="0"/>
              <a:t>te wszystkie cechy w połączeniu z bardzo szybkim, zmieniającym się biznesem pozwalają na to, żeby takie osoby zostały dłużej</a:t>
            </a:r>
            <a:r>
              <a:rPr lang="pl-PL" dirty="0" smtClean="0"/>
              <a:t>.</a:t>
            </a:r>
            <a:endParaRPr lang="pl-PL" dirty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+mn-lt"/>
              </a:rPr>
              <a:t>Kogo szukamy  ?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383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72816"/>
            <a:ext cx="7704856" cy="4234475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Zastanówmy </a:t>
            </a:r>
            <a:r>
              <a:rPr lang="pl-PL" sz="2400" dirty="0"/>
              <a:t>się nad kompetencjami oraz nad tym, gdzie i jak będziemy w przyszłości je zdobywać </a:t>
            </a:r>
            <a:r>
              <a:rPr lang="pl-PL" sz="2400" dirty="0" smtClean="0"/>
              <a:t>– w  </a:t>
            </a:r>
          </a:p>
          <a:p>
            <a:r>
              <a:rPr lang="pl-PL" sz="2400" b="1" dirty="0"/>
              <a:t>szkole,</a:t>
            </a:r>
            <a:endParaRPr lang="pl-PL" sz="2400" b="1" dirty="0" smtClean="0"/>
          </a:p>
          <a:p>
            <a:r>
              <a:rPr lang="pl-PL" sz="2400" b="1" dirty="0" smtClean="0"/>
              <a:t>domu</a:t>
            </a:r>
            <a:r>
              <a:rPr lang="pl-PL" sz="2400" b="1" dirty="0"/>
              <a:t>, </a:t>
            </a:r>
            <a:endParaRPr lang="pl-PL" sz="2400" b="1" dirty="0" smtClean="0"/>
          </a:p>
          <a:p>
            <a:r>
              <a:rPr lang="pl-PL" sz="2400" b="1" dirty="0" smtClean="0"/>
              <a:t>pracy</a:t>
            </a:r>
            <a:r>
              <a:rPr lang="pl-PL" sz="2400" b="1" dirty="0"/>
              <a:t>, </a:t>
            </a:r>
            <a:endParaRPr lang="pl-PL" sz="2400" b="1" dirty="0" smtClean="0"/>
          </a:p>
          <a:p>
            <a:r>
              <a:rPr lang="pl-PL" sz="2400" b="1" dirty="0" smtClean="0"/>
              <a:t>w </a:t>
            </a:r>
            <a:r>
              <a:rPr lang="pl-PL" sz="2400" b="1" dirty="0"/>
              <a:t>sposób formalny, </a:t>
            </a:r>
            <a:endParaRPr lang="pl-PL" sz="2400" b="1" dirty="0" smtClean="0"/>
          </a:p>
          <a:p>
            <a:r>
              <a:rPr lang="pl-PL" sz="2400" b="1" dirty="0" smtClean="0"/>
              <a:t>nieformalny </a:t>
            </a:r>
          </a:p>
          <a:p>
            <a:r>
              <a:rPr lang="pl-PL" sz="2400" b="1" dirty="0" smtClean="0"/>
              <a:t>czy </a:t>
            </a:r>
            <a:r>
              <a:rPr lang="pl-PL" sz="2400" b="1" dirty="0" err="1"/>
              <a:t>pozaformalny</a:t>
            </a:r>
            <a:r>
              <a:rPr lang="pl-PL" sz="2400" b="1" dirty="0"/>
              <a:t>?</a:t>
            </a:r>
            <a:endParaRPr lang="pl-PL" sz="24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 </a:t>
            </a:r>
            <a:r>
              <a:rPr lang="pl-PL" dirty="0">
                <a:latin typeface="+mn-lt"/>
              </a:rPr>
              <a:t>K</a:t>
            </a:r>
            <a:r>
              <a:rPr lang="pl-PL" dirty="0" smtClean="0">
                <a:latin typeface="+mn-lt"/>
              </a:rPr>
              <a:t>ompetencje i umiejętności </a:t>
            </a:r>
            <a:endParaRPr lang="pl-P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0199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 </a:t>
            </a:r>
          </a:p>
          <a:p>
            <a:r>
              <a:rPr lang="pl-PL" b="1" dirty="0" smtClean="0"/>
              <a:t>Kształcić </a:t>
            </a:r>
            <a:r>
              <a:rPr lang="pl-PL" b="1" dirty="0"/>
              <a:t>pracownika </a:t>
            </a:r>
            <a:r>
              <a:rPr lang="pl-PL" dirty="0"/>
              <a:t>to kształcić do bycia trybikiem </a:t>
            </a: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w </a:t>
            </a:r>
            <a:r>
              <a:rPr lang="pl-PL" dirty="0"/>
              <a:t>maszynie, wykonującym przewidziane czynności</a:t>
            </a:r>
            <a:r>
              <a:rPr lang="pl-PL" dirty="0" smtClean="0"/>
              <a:t>.</a:t>
            </a:r>
          </a:p>
          <a:p>
            <a:r>
              <a:rPr lang="pl-PL" dirty="0" smtClean="0"/>
              <a:t> </a:t>
            </a:r>
            <a:r>
              <a:rPr lang="pl-PL" b="1" dirty="0"/>
              <a:t>Kształcić człowieka </a:t>
            </a:r>
            <a:r>
              <a:rPr lang="pl-PL" dirty="0"/>
              <a:t>to kształcić do samodzielnego działania, czyli do brania odpowiedzialność za siebie. Do czego dziś kształcimy?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864096"/>
          </a:xfrm>
        </p:spPr>
        <p:txBody>
          <a:bodyPr>
            <a:noAutofit/>
          </a:bodyPr>
          <a:lstStyle/>
          <a:p>
            <a:pPr marL="109728" indent="0"/>
            <a:r>
              <a:rPr lang="pl-PL" sz="3600" dirty="0">
                <a:latin typeface="+mn-lt"/>
              </a:rPr>
              <a:t>Kształcić pracownika , czy człowieka? </a:t>
            </a:r>
            <a:br>
              <a:rPr lang="pl-PL" sz="3600" dirty="0">
                <a:latin typeface="+mn-lt"/>
              </a:rPr>
            </a:br>
            <a:r>
              <a:rPr lang="pl-PL" sz="3600" dirty="0">
                <a:latin typeface="+mn-lt"/>
              </a:rPr>
              <a:t/>
            </a:r>
            <a:br>
              <a:rPr lang="pl-PL" sz="3600" dirty="0">
                <a:latin typeface="+mn-lt"/>
              </a:rPr>
            </a:br>
            <a:endParaRPr lang="pl-PL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05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74435"/>
          </a:xfrm>
        </p:spPr>
        <p:txBody>
          <a:bodyPr/>
          <a:lstStyle/>
          <a:p>
            <a:pPr marL="109728" indent="0">
              <a:buNone/>
            </a:pPr>
            <a:r>
              <a:rPr lang="pl-PL" sz="2800" b="1" dirty="0"/>
              <a:t>to stopniowy </a:t>
            </a:r>
            <a:r>
              <a:rPr lang="pl-PL" b="1" dirty="0"/>
              <a:t>z</a:t>
            </a:r>
            <a:r>
              <a:rPr lang="pl-PL" b="1" dirty="0" smtClean="0"/>
              <a:t>anik:</a:t>
            </a:r>
          </a:p>
          <a:p>
            <a:r>
              <a:rPr lang="pl-PL" dirty="0" smtClean="0"/>
              <a:t> </a:t>
            </a:r>
            <a:r>
              <a:rPr lang="pl-PL" dirty="0"/>
              <a:t>umiejętności myślenia i wnioskowania, </a:t>
            </a:r>
            <a:endParaRPr lang="pl-PL" dirty="0" smtClean="0"/>
          </a:p>
          <a:p>
            <a:r>
              <a:rPr lang="pl-PL" dirty="0" smtClean="0"/>
              <a:t>prowadzenia </a:t>
            </a:r>
            <a:r>
              <a:rPr lang="pl-PL" dirty="0"/>
              <a:t>dyskusji, </a:t>
            </a:r>
            <a:endParaRPr lang="pl-PL" dirty="0" smtClean="0"/>
          </a:p>
          <a:p>
            <a:r>
              <a:rPr lang="pl-PL" dirty="0" smtClean="0"/>
              <a:t>argumentowania</a:t>
            </a:r>
            <a:r>
              <a:rPr lang="pl-PL" dirty="0"/>
              <a:t>; </a:t>
            </a:r>
            <a:endParaRPr lang="pl-PL" dirty="0" smtClean="0"/>
          </a:p>
          <a:p>
            <a:r>
              <a:rPr lang="pl-PL" dirty="0" smtClean="0"/>
              <a:t>mniejsza </a:t>
            </a:r>
            <a:r>
              <a:rPr lang="pl-PL" dirty="0"/>
              <a:t>lojalność </a:t>
            </a:r>
            <a:r>
              <a:rPr lang="pl-PL" dirty="0" smtClean="0"/>
              <a:t>pracowników; </a:t>
            </a:r>
          </a:p>
          <a:p>
            <a:r>
              <a:rPr lang="pl-PL" dirty="0" smtClean="0"/>
              <a:t>coraz </a:t>
            </a:r>
            <a:r>
              <a:rPr lang="pl-PL" dirty="0"/>
              <a:t>niższe standardy etyczne, a w konsekwencji </a:t>
            </a:r>
            <a:r>
              <a:rPr lang="pl-PL" dirty="0" smtClean="0"/>
              <a:t>–</a:t>
            </a:r>
          </a:p>
          <a:p>
            <a:r>
              <a:rPr lang="pl-PL" dirty="0" smtClean="0"/>
              <a:t> </a:t>
            </a:r>
            <a:r>
              <a:rPr lang="pl-PL" dirty="0"/>
              <a:t>niższy kapitał społeczny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effectLst/>
                <a:latin typeface="+mn-lt"/>
              </a:rPr>
              <a:t> </a:t>
            </a:r>
            <a:r>
              <a:rPr lang="pl-PL" sz="4000" dirty="0">
                <a:effectLst/>
                <a:latin typeface="+mn-lt"/>
              </a:rPr>
              <a:t>Kształcić </a:t>
            </a:r>
            <a:r>
              <a:rPr lang="pl-PL" sz="4000" dirty="0" smtClean="0">
                <a:effectLst/>
                <a:latin typeface="+mn-lt"/>
              </a:rPr>
              <a:t>pracownika:   </a:t>
            </a:r>
            <a:endParaRPr lang="pl-PL" sz="4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627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018451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Kształtowanie:</a:t>
            </a:r>
          </a:p>
          <a:p>
            <a:r>
              <a:rPr lang="pl-PL" dirty="0" smtClean="0"/>
              <a:t> </a:t>
            </a:r>
            <a:r>
              <a:rPr lang="pl-PL" dirty="0"/>
              <a:t>kreatywności poprzez dostęp do wiedzy o świecie, ale w poszukiwaniu </a:t>
            </a:r>
            <a:r>
              <a:rPr lang="pl-PL" dirty="0" smtClean="0"/>
              <a:t>sensu, </a:t>
            </a:r>
          </a:p>
          <a:p>
            <a:r>
              <a:rPr lang="pl-PL" dirty="0" smtClean="0"/>
              <a:t>w </a:t>
            </a:r>
            <a:r>
              <a:rPr lang="pl-PL" dirty="0"/>
              <a:t>rozumieniu procesów,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zadawaniu pytań na temat powiązań, przyczyn, skutków czerpiąc interdyscyplinarnie, nie wprost;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dirty="0">
                <a:effectLst/>
                <a:latin typeface="+mn-lt"/>
              </a:rPr>
              <a:t>Kształcić </a:t>
            </a:r>
            <a:r>
              <a:rPr lang="pl-PL" sz="3600" dirty="0" smtClean="0">
                <a:effectLst/>
                <a:latin typeface="+mn-lt"/>
              </a:rPr>
              <a:t> człowieka to:</a:t>
            </a:r>
            <a:endParaRPr lang="pl-PL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643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pl-PL" b="1" dirty="0" smtClean="0"/>
              <a:t>Kształcenie</a:t>
            </a:r>
          </a:p>
          <a:p>
            <a:r>
              <a:rPr lang="pl-PL" dirty="0" smtClean="0"/>
              <a:t> wyższego </a:t>
            </a:r>
            <a:r>
              <a:rPr lang="pl-PL" dirty="0"/>
              <a:t>poziomu inteligencji emocjonalnej u uczniów, co z kolei znajduje przełożenie na dalszych etapach życia. </a:t>
            </a:r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W </a:t>
            </a:r>
            <a:r>
              <a:rPr lang="pl-PL" b="1" dirty="0"/>
              <a:t>innowacyjnych firmach niezwykle ważna jest zdolność do uczenia się na własnych błędach.</a:t>
            </a:r>
            <a:r>
              <a:rPr lang="pl-PL" dirty="0"/>
              <a:t> </a:t>
            </a:r>
            <a:endParaRPr lang="pl-PL" dirty="0" smtClean="0"/>
          </a:p>
          <a:p>
            <a:r>
              <a:rPr lang="pl-PL" dirty="0" smtClean="0"/>
              <a:t>Niska </a:t>
            </a:r>
            <a:r>
              <a:rPr lang="pl-PL" dirty="0"/>
              <a:t>samoocena hamuje takie procesy;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600" dirty="0">
                <a:effectLst/>
                <a:latin typeface="+mn-lt"/>
              </a:rPr>
              <a:t>Kształcić  człowieka to:</a:t>
            </a:r>
            <a:endParaRPr lang="pl-PL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008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658411"/>
          </a:xfrm>
        </p:spPr>
        <p:txBody>
          <a:bodyPr/>
          <a:lstStyle/>
          <a:p>
            <a:r>
              <a:rPr lang="pl-PL" dirty="0"/>
              <a:t>zaniku zjawiska wypalenia zawodowego</a:t>
            </a:r>
            <a:r>
              <a:rPr lang="pl-PL" dirty="0" smtClean="0"/>
              <a:t>;</a:t>
            </a:r>
          </a:p>
          <a:p>
            <a:r>
              <a:rPr lang="pl-PL" dirty="0"/>
              <a:t>wzrostu produktywności, będącego efektem wyższych standardów etycznych.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 smtClean="0">
                <a:effectLst/>
              </a:rPr>
              <a:t>      </a:t>
            </a:r>
            <a:r>
              <a:rPr lang="pl-PL" sz="3200" dirty="0" smtClean="0">
                <a:effectLst/>
                <a:latin typeface="+mn-lt"/>
              </a:rPr>
              <a:t>Kształcić człowieka</a:t>
            </a:r>
            <a:r>
              <a:rPr lang="pl-PL" sz="3200" dirty="0">
                <a:effectLst/>
                <a:latin typeface="+mn-lt"/>
              </a:rPr>
              <a:t> </a:t>
            </a:r>
            <a:r>
              <a:rPr lang="pl-PL" sz="3200" dirty="0" smtClean="0">
                <a:effectLst/>
                <a:latin typeface="+mn-lt"/>
              </a:rPr>
              <a:t>to doprowadzenie do:  </a:t>
            </a:r>
            <a:endParaRPr lang="pl-PL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226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000" b="1" dirty="0"/>
              <a:t>Umiejętności komunikacyjne (słuchanie, mówienie, pisanie).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Umiejętności analityczne.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Obsługa komputera / umiejętności techniczne.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Elastyczność, zdolności dostosowawcze do panujących warunków, umiejętność ustalania priorytetów.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Umiejętności interpersonalne.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Przywództwo, umiejętności zarządzania.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Wyrozumiałość i świadomość różnorodności.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Umiejętności planowania oraz organizacyjne.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/>
              <a:t>Umiejętność rozwiązywania prostych i skomplikowanych problemów / szybkie rozumowanie / kreatywność.</a:t>
            </a:r>
            <a:r>
              <a:rPr lang="pl-PL" sz="2000" dirty="0"/>
              <a:t> </a:t>
            </a:r>
            <a:endParaRPr lang="pl-PL" sz="2000" dirty="0" smtClean="0"/>
          </a:p>
          <a:p>
            <a:r>
              <a:rPr lang="pl-PL" sz="2000" b="1" dirty="0" smtClean="0"/>
              <a:t>Praca </a:t>
            </a:r>
            <a:r>
              <a:rPr lang="pl-PL" sz="2000" b="1" dirty="0"/>
              <a:t>zespołowa</a:t>
            </a:r>
            <a:endParaRPr lang="pl-PL" sz="2000" dirty="0" smtClean="0"/>
          </a:p>
          <a:p>
            <a:endParaRPr lang="pl-PL" sz="2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b="1" dirty="0">
                <a:latin typeface="+mn-lt"/>
              </a:rPr>
              <a:t>10 umiejętności pracownika …doskonałego</a:t>
            </a:r>
            <a:endParaRPr lang="pl-PL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233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1208</TotalTime>
  <Words>588</Words>
  <Application>Microsoft Office PowerPoint</Application>
  <PresentationFormat>Pokaz na ekranie 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Impact</vt:lpstr>
      <vt:lpstr>Times New Roman</vt:lpstr>
      <vt:lpstr>Verdana</vt:lpstr>
      <vt:lpstr>Wingdings 2</vt:lpstr>
      <vt:lpstr>Wingdings 3</vt:lpstr>
      <vt:lpstr>Hol</vt:lpstr>
      <vt:lpstr>Kwalifikacje czy umiejętności?</vt:lpstr>
      <vt:lpstr>Kogo szukamy  ?</vt:lpstr>
      <vt:lpstr> Kompetencje i umiejętności </vt:lpstr>
      <vt:lpstr>Kształcić pracownika , czy człowieka?   </vt:lpstr>
      <vt:lpstr> Kształcić pracownika:   </vt:lpstr>
      <vt:lpstr>Kształcić  człowieka to:</vt:lpstr>
      <vt:lpstr>Kształcić  człowieka to:</vt:lpstr>
      <vt:lpstr>      Kształcić człowieka to doprowadzenie do:  </vt:lpstr>
      <vt:lpstr>10 umiejętności pracownika …doskonałego</vt:lpstr>
      <vt:lpstr>Cechy charakteru pracownika w pracy —  czyli co pracodawcy cenią najbardziej? </vt:lpstr>
      <vt:lpstr> Kompetencje i umiejętności.</vt:lpstr>
      <vt:lpstr> Dekarz 713101</vt:lpstr>
      <vt:lpstr>Elektromechanik pojazdów samochodowych  724102   </vt:lpstr>
      <vt:lpstr>Prezentacja programu PowerPoint</vt:lpstr>
      <vt:lpstr> </vt:lpstr>
    </vt:vector>
  </TitlesOfParts>
  <Company>Dom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Kwalifikacje czy umiejetności?</dc:title>
  <dc:creator>Zbyszek</dc:creator>
  <cp:lastModifiedBy>Łukasz</cp:lastModifiedBy>
  <cp:revision>19</cp:revision>
  <dcterms:created xsi:type="dcterms:W3CDTF">2018-10-01T17:57:44Z</dcterms:created>
  <dcterms:modified xsi:type="dcterms:W3CDTF">2018-10-05T07:13:20Z</dcterms:modified>
</cp:coreProperties>
</file>